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7" r:id="rId1"/>
  </p:sldMasterIdLst>
  <p:notesMasterIdLst>
    <p:notesMasterId r:id="rId21"/>
  </p:notesMasterIdLst>
  <p:sldIdLst>
    <p:sldId id="256" r:id="rId2"/>
    <p:sldId id="448" r:id="rId3"/>
    <p:sldId id="412" r:id="rId4"/>
    <p:sldId id="485" r:id="rId5"/>
    <p:sldId id="449" r:id="rId6"/>
    <p:sldId id="486" r:id="rId7"/>
    <p:sldId id="480" r:id="rId8"/>
    <p:sldId id="356" r:id="rId9"/>
    <p:sldId id="472" r:id="rId10"/>
    <p:sldId id="451" r:id="rId11"/>
    <p:sldId id="473" r:id="rId12"/>
    <p:sldId id="474" r:id="rId13"/>
    <p:sldId id="475" r:id="rId14"/>
    <p:sldId id="477" r:id="rId15"/>
    <p:sldId id="308" r:id="rId16"/>
    <p:sldId id="467" r:id="rId17"/>
    <p:sldId id="468" r:id="rId18"/>
    <p:sldId id="352" r:id="rId19"/>
    <p:sldId id="32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39"/>
    <a:srgbClr val="262626"/>
    <a:srgbClr val="252125"/>
    <a:srgbClr val="292834"/>
    <a:srgbClr val="242B34"/>
    <a:srgbClr val="26406C"/>
    <a:srgbClr val="635E39"/>
    <a:srgbClr val="2B2B2B"/>
    <a:srgbClr val="282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52" autoAdjust="0"/>
    <p:restoredTop sz="95210" autoAdjust="0"/>
  </p:normalViewPr>
  <p:slideViewPr>
    <p:cSldViewPr snapToGrid="0">
      <p:cViewPr varScale="1">
        <p:scale>
          <a:sx n="92" d="100"/>
          <a:sy n="92" d="100"/>
        </p:scale>
        <p:origin x="53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555052493438319"/>
          <c:y val="0.15556495421122413"/>
          <c:w val="0.4729907042869641"/>
          <c:h val="0.77773162366511972"/>
        </c:manualLayout>
      </c:layout>
      <c:doughnut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ΣΥΝΟΛΟ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>
                <a:rot lat="0" lon="0" rev="3000000"/>
              </a:lightRig>
            </a:scene3d>
            <a:sp3d>
              <a:bevelB w="0" h="0"/>
            </a:sp3d>
          </c:spPr>
          <c:dPt>
            <c:idx val="0"/>
            <c:bubble3D val="0"/>
            <c:explosion val="4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>
                  <a:rot lat="0" lon="0" rev="3000000"/>
                </a:lightRig>
              </a:scene3d>
              <a:sp3d>
                <a:bevelB w="0" h="0"/>
              </a:sp3d>
            </c:spPr>
            <c:extLst>
              <c:ext xmlns:c16="http://schemas.microsoft.com/office/drawing/2014/chart" uri="{C3380CC4-5D6E-409C-BE32-E72D297353CC}">
                <c16:uniqueId val="{00000001-C705-554F-A16A-46E3F7053A96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>
                  <a:rot lat="0" lon="0" rev="3000000"/>
                </a:lightRig>
              </a:scene3d>
              <a:sp3d>
                <a:bevelB w="0" h="0"/>
              </a:sp3d>
            </c:spPr>
            <c:extLst>
              <c:ext xmlns:c16="http://schemas.microsoft.com/office/drawing/2014/chart" uri="{C3380CC4-5D6E-409C-BE32-E72D297353CC}">
                <c16:uniqueId val="{00000003-C705-554F-A16A-46E3F7053A96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>
                  <a:rot lat="0" lon="0" rev="3000000"/>
                </a:lightRig>
              </a:scene3d>
              <a:sp3d>
                <a:bevelB w="0" h="0"/>
              </a:sp3d>
            </c:spPr>
            <c:extLst>
              <c:ext xmlns:c16="http://schemas.microsoft.com/office/drawing/2014/chart" uri="{C3380CC4-5D6E-409C-BE32-E72D297353CC}">
                <c16:uniqueId val="{00000005-C705-554F-A16A-46E3F7053A96}"/>
              </c:ext>
            </c:extLst>
          </c:dPt>
          <c:dLbls>
            <c:dLbl>
              <c:idx val="0"/>
              <c:layout>
                <c:manualLayout>
                  <c:x val="-4.7723097112860888E-3"/>
                  <c:y val="-2.094161942313712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685039370078741"/>
                      <c:h val="0.12947127706691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705-554F-A16A-46E3F7053A96}"/>
                </c:ext>
              </c:extLst>
            </c:dLbl>
            <c:dLbl>
              <c:idx val="1"/>
              <c:layout>
                <c:manualLayout>
                  <c:x val="-6.2696850393700789E-3"/>
                  <c:y val="4.707449759300300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685039370078741"/>
                      <c:h val="0.12947127706691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705-554F-A16A-46E3F7053A96}"/>
                </c:ext>
              </c:extLst>
            </c:dLbl>
            <c:dLbl>
              <c:idx val="2"/>
              <c:layout>
                <c:manualLayout>
                  <c:x val="-1.4321959755030672E-2"/>
                  <c:y val="-0.26480922137592361"/>
                </c:manualLayout>
              </c:layout>
              <c:numFmt formatCode="0.0%" sourceLinked="0"/>
              <c:spPr>
                <a:solidFill>
                  <a:schemeClr val="accent4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"/>
                      <c:h val="9.865711312498887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705-554F-A16A-46E3F7053A9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Φύλλο1!$A$2:$A$4</c:f>
              <c:strCache>
                <c:ptCount val="3"/>
                <c:pt idx="0">
                  <c:v>Ναι</c:v>
                </c:pt>
                <c:pt idx="1">
                  <c:v>Όχι</c:v>
                </c:pt>
                <c:pt idx="2">
                  <c:v>ΔΓ/ΔΑ</c:v>
                </c:pt>
              </c:strCache>
            </c:strRef>
          </c:cat>
          <c:val>
            <c:numRef>
              <c:f>Φύλλο1!$B$2:$B$4</c:f>
              <c:numCache>
                <c:formatCode>0.0%</c:formatCode>
                <c:ptCount val="3"/>
                <c:pt idx="0">
                  <c:v>0.53068181818181814</c:v>
                </c:pt>
                <c:pt idx="1">
                  <c:v>0.4375</c:v>
                </c:pt>
                <c:pt idx="2">
                  <c:v>3.1818181818181808E-2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705-554F-A16A-46E3F7053A9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695100612423454"/>
          <c:y val="6.7327801951748908E-2"/>
          <c:w val="0.62014873140857396"/>
          <c:h val="0.8715914432417599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ΣΥΝΟΛΟ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85F-0047-A0F7-D46866AB04BE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E85F-0047-A0F7-D46866AB04B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85F-0047-A0F7-D46866AB04B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85F-0047-A0F7-D46866AB04B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E85F-0047-A0F7-D46866AB04BE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AB30-4AE6-820B-012EB5E0DBE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E85F-0047-A0F7-D46866AB04BE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E85F-0047-A0F7-D46866AB04BE}"/>
              </c:ext>
            </c:extLst>
          </c:dPt>
          <c:dLbls>
            <c:dLbl>
              <c:idx val="0"/>
              <c:layout>
                <c:manualLayout>
                  <c:x val="0.33058158355205597"/>
                  <c:y val="4.568538689800790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tx2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E85F-0047-A0F7-D46866AB04BE}"/>
                </c:ext>
              </c:extLst>
            </c:dLbl>
            <c:dLbl>
              <c:idx val="1"/>
              <c:layout>
                <c:manualLayout>
                  <c:x val="0.31706321084864381"/>
                  <c:y val="2.284628987401405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E85F-0047-A0F7-D46866AB04BE}"/>
                </c:ext>
              </c:extLst>
            </c:dLbl>
            <c:dLbl>
              <c:idx val="2"/>
              <c:layout>
                <c:manualLayout>
                  <c:x val="0.19018722659667542"/>
                  <c:y val="1.258748753389181E-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2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E85F-0047-A0F7-D46866AB04BE}"/>
                </c:ext>
              </c:extLst>
            </c:dLbl>
            <c:dLbl>
              <c:idx val="3"/>
              <c:layout>
                <c:manualLayout>
                  <c:x val="0.1243251312335958"/>
                  <c:y val="9.135818630848275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5">
                          <a:lumMod val="75000"/>
                        </a:schemeClr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7-E85F-0047-A0F7-D46866AB04BE}"/>
                </c:ext>
              </c:extLst>
            </c:dLbl>
            <c:dLbl>
              <c:idx val="4"/>
              <c:layout>
                <c:manualLayout>
                  <c:x val="0.23287970253718285"/>
                  <c:y val="6.852268570949649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5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E85F-0047-A0F7-D46866AB04BE}"/>
                </c:ext>
              </c:extLst>
            </c:dLbl>
            <c:dLbl>
              <c:idx val="5"/>
              <c:layout>
                <c:manualLayout>
                  <c:x val="0.13462117235345583"/>
                  <c:y val="6.851369464697479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4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E-AB30-4AE6-820B-012EB5E0DBE2}"/>
                </c:ext>
              </c:extLst>
            </c:dLbl>
            <c:dLbl>
              <c:idx val="6"/>
              <c:layout>
                <c:manualLayout>
                  <c:x val="0.10379735345581792"/>
                  <c:y val="4.567459762297885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4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D-E85F-0047-A0F7-D46866AB04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91440" tIns="19050" rIns="0" bIns="19050" anchor="ctr">
                <a:spAutoFit/>
              </a:bodyPr>
              <a:lstStyle/>
              <a:p>
                <a:pPr>
                  <a:defRPr sz="1800" b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Φύλλο1!$A$2:$A$7</c:f>
              <c:strCache>
                <c:ptCount val="6"/>
                <c:pt idx="0">
                  <c:v>Νίκος Ανδρουλάκης</c:v>
                </c:pt>
                <c:pt idx="1">
                  <c:v>Ανδρέας Λοβέρδος</c:v>
                </c:pt>
                <c:pt idx="2">
                  <c:v>Φώφη Γεννηματά</c:v>
                </c:pt>
                <c:pt idx="3">
                  <c:v>Όλοι</c:v>
                </c:pt>
                <c:pt idx="4">
                  <c:v>Κανένας</c:v>
                </c:pt>
                <c:pt idx="5">
                  <c:v>ΔΓ/ΔΑ</c:v>
                </c:pt>
              </c:strCache>
            </c:strRef>
          </c:cat>
          <c:val>
            <c:numRef>
              <c:f>Φύλλο1!$B$2:$B$7</c:f>
              <c:numCache>
                <c:formatCode>0.0%</c:formatCode>
                <c:ptCount val="6"/>
                <c:pt idx="0">
                  <c:v>0.27386934673366842</c:v>
                </c:pt>
                <c:pt idx="1">
                  <c:v>0.25628140703517588</c:v>
                </c:pt>
                <c:pt idx="2">
                  <c:v>0.12814070351758791</c:v>
                </c:pt>
                <c:pt idx="3">
                  <c:v>8.0402010050251257E-2</c:v>
                </c:pt>
                <c:pt idx="4">
                  <c:v>0.1733668341708543</c:v>
                </c:pt>
                <c:pt idx="5">
                  <c:v>8.7939698492462318E-2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85F-0047-A0F7-D46866AB04B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581981208"/>
        <c:axId val="581978584"/>
      </c:barChart>
      <c:valAx>
        <c:axId val="581978584"/>
        <c:scaling>
          <c:orientation val="minMax"/>
        </c:scaling>
        <c:delete val="1"/>
        <c:axPos val="t"/>
        <c:numFmt formatCode="0.0%" sourceLinked="1"/>
        <c:majorTickMark val="out"/>
        <c:minorTickMark val="none"/>
        <c:tickLblPos val="nextTo"/>
        <c:crossAx val="581981208"/>
        <c:crosses val="autoZero"/>
        <c:crossBetween val="between"/>
      </c:valAx>
      <c:catAx>
        <c:axId val="5819812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85000"/>
                <a:lumOff val="1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19785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>
      <a:glow rad="63500">
        <a:schemeClr val="accent1">
          <a:satMod val="175000"/>
          <a:alpha val="40000"/>
        </a:schemeClr>
      </a:glow>
    </a:effectLst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611767279090121"/>
          <c:y val="6.7327801951748908E-2"/>
          <c:w val="0.59098206474190718"/>
          <c:h val="0.8464704145491216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ΣΥΝΟΛΟ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85F-0047-A0F7-D46866AB04B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85F-0047-A0F7-D46866AB04B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85F-0047-A0F7-D46866AB04B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E85F-0047-A0F7-D46866AB04B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E85F-0047-A0F7-D46866AB04BE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E85F-0047-A0F7-D46866AB04BE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E85F-0047-A0F7-D46866AB04BE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E85F-0047-A0F7-D46866AB04BE}"/>
              </c:ext>
            </c:extLst>
          </c:dPt>
          <c:dLbls>
            <c:dLbl>
              <c:idx val="0"/>
              <c:layout>
                <c:manualLayout>
                  <c:x val="0.30181211723534546"/>
                  <c:y val="-2.283190417397469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1">
                          <a:lumMod val="75000"/>
                        </a:schemeClr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E85F-0047-A0F7-D46866AB04BE}"/>
                </c:ext>
              </c:extLst>
            </c:dLbl>
            <c:dLbl>
              <c:idx val="1"/>
              <c:layout>
                <c:manualLayout>
                  <c:x val="0.28511876640419948"/>
                  <c:y val="-2.283190417397490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5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E85F-0047-A0F7-D46866AB04BE}"/>
                </c:ext>
              </c:extLst>
            </c:dLbl>
            <c:dLbl>
              <c:idx val="2"/>
              <c:layout>
                <c:manualLayout>
                  <c:x val="0.16796500437445319"/>
                  <c:y val="-6.850650179695375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2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E85F-0047-A0F7-D46866AB04BE}"/>
                </c:ext>
              </c:extLst>
            </c:dLbl>
            <c:dLbl>
              <c:idx val="3"/>
              <c:layout>
                <c:manualLayout>
                  <c:x val="8.4047353455817916E-2"/>
                  <c:y val="6.851369464697312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7-E85F-0047-A0F7-D46866AB04BE}"/>
                </c:ext>
              </c:extLst>
            </c:dLbl>
            <c:dLbl>
              <c:idx val="4"/>
              <c:layout>
                <c:manualLayout>
                  <c:x val="6.3435258092738409E-2"/>
                  <c:y val="4.567639583548453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6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E85F-0047-A0F7-D46866AB04BE}"/>
                </c:ext>
              </c:extLst>
            </c:dLbl>
            <c:dLbl>
              <c:idx val="5"/>
              <c:layout>
                <c:manualLayout>
                  <c:x val="0.10262139107611548"/>
                  <c:y val="2.284449166150879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4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B-E85F-0047-A0F7-D46866AB04BE}"/>
                </c:ext>
              </c:extLst>
            </c:dLbl>
            <c:dLbl>
              <c:idx val="6"/>
              <c:layout>
                <c:manualLayout>
                  <c:x val="0.10487510936132984"/>
                  <c:y val="6.851189643446995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4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D-E85F-0047-A0F7-D46866AB04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91440" tIns="19050" rIns="0" bIns="19050" anchor="ctr">
                <a:spAutoFit/>
              </a:bodyPr>
              <a:lstStyle/>
              <a:p>
                <a:pPr>
                  <a:defRPr sz="1800" b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Φύλλο1!$A$2:$A$7</c:f>
              <c:strCache>
                <c:ptCount val="6"/>
                <c:pt idx="0">
                  <c:v>Ανδρέας Λοβέρδος</c:v>
                </c:pt>
                <c:pt idx="1">
                  <c:v>Νίκος Ανδρουλάκης</c:v>
                </c:pt>
                <c:pt idx="2">
                  <c:v>Φώφη Γεννηματά</c:v>
                </c:pt>
                <c:pt idx="3">
                  <c:v>Χάρης Καστανίδης</c:v>
                </c:pt>
                <c:pt idx="4">
                  <c:v>Παύλος Γερουλάνος</c:v>
                </c:pt>
                <c:pt idx="5">
                  <c:v>ΔΓ/ΔΑ</c:v>
                </c:pt>
              </c:strCache>
            </c:strRef>
          </c:cat>
          <c:val>
            <c:numRef>
              <c:f>Φύλλο1!$B$2:$B$7</c:f>
              <c:numCache>
                <c:formatCode>0.0%</c:formatCode>
                <c:ptCount val="6"/>
                <c:pt idx="0">
                  <c:v>0.33787153652392998</c:v>
                </c:pt>
                <c:pt idx="1">
                  <c:v>0.32463362720403</c:v>
                </c:pt>
                <c:pt idx="2">
                  <c:v>0.166171284634761</c:v>
                </c:pt>
                <c:pt idx="3">
                  <c:v>5.0377833753148617E-2</c:v>
                </c:pt>
                <c:pt idx="4">
                  <c:v>3.7783375314861457E-2</c:v>
                </c:pt>
                <c:pt idx="5">
                  <c:v>8.3161209068010097E-2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85F-0047-A0F7-D46866AB04B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581981208"/>
        <c:axId val="581978584"/>
      </c:barChart>
      <c:valAx>
        <c:axId val="581978584"/>
        <c:scaling>
          <c:orientation val="minMax"/>
        </c:scaling>
        <c:delete val="1"/>
        <c:axPos val="t"/>
        <c:numFmt formatCode="0.0%" sourceLinked="1"/>
        <c:majorTickMark val="out"/>
        <c:minorTickMark val="none"/>
        <c:tickLblPos val="nextTo"/>
        <c:crossAx val="581981208"/>
        <c:crosses val="autoZero"/>
        <c:crossBetween val="between"/>
      </c:valAx>
      <c:catAx>
        <c:axId val="5819812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85000"/>
                <a:lumOff val="1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19785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>
      <a:glow rad="63500">
        <a:schemeClr val="accent1">
          <a:satMod val="175000"/>
          <a:alpha val="40000"/>
        </a:schemeClr>
      </a:glow>
    </a:effectLst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611767279090117"/>
          <c:y val="8.3313882668072631E-2"/>
          <c:w val="0.61181539807524055"/>
          <c:h val="0.8464704145491216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Percentage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85F-0047-A0F7-D46866AB04BE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E85F-0047-A0F7-D46866AB04B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85F-0047-A0F7-D46866AB04B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85F-0047-A0F7-D46866AB04BE}"/>
              </c:ext>
            </c:extLst>
          </c:dPt>
          <c:dPt>
            <c:idx val="4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E85F-0047-A0F7-D46866AB04BE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E85F-0047-A0F7-D46866AB04BE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E85F-0047-A0F7-D46866AB04BE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E85F-0047-A0F7-D46866AB04BE}"/>
              </c:ext>
            </c:extLst>
          </c:dPt>
          <c:dLbls>
            <c:dLbl>
              <c:idx val="0"/>
              <c:layout>
                <c:manualLayout>
                  <c:x val="8.6534339457567749E-2"/>
                  <c:y val="9.135458988347243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tx2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E85F-0047-A0F7-D46866AB04BE}"/>
                </c:ext>
              </c:extLst>
            </c:dLbl>
            <c:dLbl>
              <c:idx val="1"/>
              <c:layout>
                <c:manualLayout>
                  <c:x val="0.10317432195975498"/>
                  <c:y val="7.1928500193667482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E85F-0047-A0F7-D46866AB04BE}"/>
                </c:ext>
              </c:extLst>
            </c:dLbl>
            <c:dLbl>
              <c:idx val="2"/>
              <c:layout>
                <c:manualLayout>
                  <c:x val="0.11657611548556425"/>
                  <c:y val="6.851908928448765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2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E85F-0047-A0F7-D46866AB04BE}"/>
                </c:ext>
              </c:extLst>
            </c:dLbl>
            <c:dLbl>
              <c:idx val="3"/>
              <c:layout>
                <c:manualLayout>
                  <c:x val="0.16321402012248468"/>
                  <c:y val="1.14195485119972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5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7-E85F-0047-A0F7-D46866AB04BE}"/>
                </c:ext>
              </c:extLst>
            </c:dLbl>
            <c:dLbl>
              <c:idx val="4"/>
              <c:layout>
                <c:manualLayout>
                  <c:x val="0.20649081364829397"/>
                  <c:y val="9.135638809597708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bg2">
                          <a:lumMod val="50000"/>
                        </a:schemeClr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E85F-0047-A0F7-D46866AB04BE}"/>
                </c:ext>
              </c:extLst>
            </c:dLbl>
            <c:dLbl>
              <c:idx val="5"/>
              <c:layout>
                <c:manualLayout>
                  <c:x val="0.33456583552056002"/>
                  <c:y val="8.9910625258831522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4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B-E85F-0047-A0F7-D46866AB04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91440" tIns="19050" rIns="0" bIns="19050" anchor="ctr">
                <a:spAutoFit/>
              </a:bodyPr>
              <a:lstStyle/>
              <a:p>
                <a:pPr>
                  <a:defRPr sz="1800" b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Φύλλο1!$A$2:$A$7</c:f>
              <c:strCache>
                <c:ptCount val="6"/>
                <c:pt idx="0">
                  <c:v>17 – 24</c:v>
                </c:pt>
                <c:pt idx="1">
                  <c:v>25 – 34</c:v>
                </c:pt>
                <c:pt idx="2">
                  <c:v>35 – 44</c:v>
                </c:pt>
                <c:pt idx="3">
                  <c:v>45 – 54</c:v>
                </c:pt>
                <c:pt idx="4">
                  <c:v>55 – 64</c:v>
                </c:pt>
                <c:pt idx="5">
                  <c:v>65+</c:v>
                </c:pt>
              </c:strCache>
            </c:strRef>
          </c:cat>
          <c:val>
            <c:numRef>
              <c:f>Φύλλο1!$B$2:$B$7</c:f>
              <c:numCache>
                <c:formatCode>0.0%</c:formatCode>
                <c:ptCount val="6"/>
                <c:pt idx="0">
                  <c:v>3.6926773090079801E-2</c:v>
                </c:pt>
                <c:pt idx="1">
                  <c:v>6.6573546180159607E-2</c:v>
                </c:pt>
                <c:pt idx="2">
                  <c:v>8.8238312428734297E-2</c:v>
                </c:pt>
                <c:pt idx="3">
                  <c:v>0.165775370581528</c:v>
                </c:pt>
                <c:pt idx="4">
                  <c:v>0.214806157354618</c:v>
                </c:pt>
                <c:pt idx="5">
                  <c:v>0.42767958950969198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85F-0047-A0F7-D46866AB04B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581981208"/>
        <c:axId val="581978584"/>
      </c:barChart>
      <c:valAx>
        <c:axId val="581978584"/>
        <c:scaling>
          <c:orientation val="minMax"/>
        </c:scaling>
        <c:delete val="1"/>
        <c:axPos val="t"/>
        <c:numFmt formatCode="0.0%" sourceLinked="1"/>
        <c:majorTickMark val="out"/>
        <c:minorTickMark val="none"/>
        <c:tickLblPos val="nextTo"/>
        <c:crossAx val="581981208"/>
        <c:crosses val="autoZero"/>
        <c:crossBetween val="between"/>
      </c:valAx>
      <c:catAx>
        <c:axId val="5819812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85000"/>
                <a:lumOff val="1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19785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>
      <a:glow rad="63500">
        <a:schemeClr val="accent1">
          <a:satMod val="175000"/>
          <a:alpha val="40000"/>
        </a:schemeClr>
      </a:glow>
    </a:effectLst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960010983145629E-2"/>
          <c:y val="0.20207841403901708"/>
          <c:w val="0.91589852357944079"/>
          <c:h val="0.5523219669315396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CB9-D844-8B3C-E8B1A1B03F20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CB9-D844-8B3C-E8B1A1B03F20}"/>
              </c:ext>
            </c:extLst>
          </c:dPt>
          <c:dLbls>
            <c:dLbl>
              <c:idx val="0"/>
              <c:layout>
                <c:manualLayout>
                  <c:x val="-6.9444444444444441E-3"/>
                  <c:y val="-0.4571355011086135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overflow" horzOverflow="overflow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en-US" sz="2000" b="1" i="0" u="none" strike="noStrike" kern="1200" baseline="0">
                      <a:solidFill>
                        <a:schemeClr val="accent5">
                          <a:lumMod val="75000"/>
                        </a:schemeClr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007874015748027E-2"/>
                      <c:h val="6.287094442348946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CB9-D844-8B3C-E8B1A1B03F20}"/>
                </c:ext>
              </c:extLst>
            </c:dLbl>
            <c:dLbl>
              <c:idx val="1"/>
              <c:layout>
                <c:manualLayout>
                  <c:x val="-6.9444444444445464E-3"/>
                  <c:y val="-0.472449581265466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2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CB9-D844-8B3C-E8B1A1B03F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Γυναίκες</c:v>
                </c:pt>
                <c:pt idx="1">
                  <c:v>Άνδρες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0.52500000000000002</c:v>
                </c:pt>
                <c:pt idx="1">
                  <c:v>0.47499999999999998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B9-D844-8B3C-E8B1A1B03F2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bg1">
                <a:alpha val="8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alpha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CB9-D844-8B3C-E8B1A1B03F20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alpha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5CB9-D844-8B3C-E8B1A1B03F20}"/>
              </c:ext>
            </c:extLst>
          </c:dPt>
          <c:cat>
            <c:strRef>
              <c:f>Sheet1!$A$2:$A$3</c:f>
              <c:strCache>
                <c:ptCount val="2"/>
                <c:pt idx="0">
                  <c:v>Γυναίκες</c:v>
                </c:pt>
                <c:pt idx="1">
                  <c:v>Άνδρες</c:v>
                </c:pt>
              </c:strCache>
            </c:strRef>
          </c:cat>
          <c:val>
            <c:numRef>
              <c:f>Sheet1!$C$2:$C$3</c:f>
              <c:numCache>
                <c:formatCode>0.0%</c:formatCode>
                <c:ptCount val="2"/>
                <c:pt idx="0">
                  <c:v>0.47499999999999998</c:v>
                </c:pt>
                <c:pt idx="1">
                  <c:v>0.52500000000000002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B9-D844-8B3C-E8B1A1B03F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702424223"/>
        <c:axId val="1702238815"/>
      </c:barChart>
      <c:catAx>
        <c:axId val="170242422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02238815"/>
        <c:crosses val="autoZero"/>
        <c:auto val="1"/>
        <c:lblAlgn val="ctr"/>
        <c:lblOffset val="100"/>
        <c:noMultiLvlLbl val="0"/>
      </c:catAx>
      <c:valAx>
        <c:axId val="1702238815"/>
        <c:scaling>
          <c:orientation val="minMax"/>
          <c:max val="1"/>
        </c:scaling>
        <c:delete val="1"/>
        <c:axPos val="l"/>
        <c:numFmt formatCode="0.0%" sourceLinked="0"/>
        <c:majorTickMark val="out"/>
        <c:minorTickMark val="none"/>
        <c:tickLblPos val="nextTo"/>
        <c:crossAx val="17024242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333989501312334"/>
          <c:y val="6.7327801951748908E-2"/>
          <c:w val="0.63681539807524057"/>
          <c:h val="0.8533215743194041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ΣΥΝΟΛΟ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85F-0047-A0F7-D46866AB04B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85F-0047-A0F7-D46866AB04B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85F-0047-A0F7-D46866AB04B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85F-0047-A0F7-D46866AB04B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E85F-0047-A0F7-D46866AB04BE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E85F-0047-A0F7-D46866AB04BE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E85F-0047-A0F7-D46866AB04BE}"/>
              </c:ext>
            </c:extLst>
          </c:dPt>
          <c:dLbls>
            <c:dLbl>
              <c:idx val="0"/>
              <c:layout>
                <c:manualLayout>
                  <c:x val="0.31840398075240584"/>
                  <c:y val="2.284449166150879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chemeClr val="accent1">
                          <a:lumMod val="75000"/>
                        </a:schemeClr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5F-0047-A0F7-D46866AB04BE}"/>
                </c:ext>
              </c:extLst>
            </c:dLbl>
            <c:dLbl>
              <c:idx val="1"/>
              <c:layout>
                <c:manualLayout>
                  <c:x val="0.24120166229221349"/>
                  <c:y val="2.284628987401363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chemeClr val="accent5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5F-0047-A0F7-D46866AB04BE}"/>
                </c:ext>
              </c:extLst>
            </c:dLbl>
            <c:dLbl>
              <c:idx val="2"/>
              <c:layout>
                <c:manualLayout>
                  <c:x val="8.1808836395450515E-2"/>
                  <c:y val="-2.283010596147006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chemeClr val="accent2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85F-0047-A0F7-D46866AB04BE}"/>
                </c:ext>
              </c:extLst>
            </c:dLbl>
            <c:dLbl>
              <c:idx val="3"/>
              <c:layout>
                <c:manualLayout>
                  <c:x val="5.8036307961504809E-2"/>
                  <c:y val="-4.56674047729594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chemeClr val="accent4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85F-0047-A0F7-D46866AB04BE}"/>
                </c:ext>
              </c:extLst>
            </c:dLbl>
            <c:dLbl>
              <c:idx val="4"/>
              <c:layout>
                <c:manualLayout>
                  <c:x val="5.3224300087489067E-2"/>
                  <c:y val="-2.283370238647974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chemeClr val="accent4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85F-0047-A0F7-D46866AB04BE}"/>
                </c:ext>
              </c:extLst>
            </c:dLbl>
            <c:dLbl>
              <c:idx val="5"/>
              <c:layout>
                <c:manualLayout>
                  <c:x val="5.034142607174108E-2"/>
                  <c:y val="-4.567279941047401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chemeClr val="accent4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85F-0047-A0F7-D46866AB04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Φύλλο1!$A$2:$A$5</c:f>
              <c:strCache>
                <c:ptCount val="4"/>
                <c:pt idx="0">
                  <c:v>ΑΕΙ – ΤΕΙ</c:v>
                </c:pt>
                <c:pt idx="1">
                  <c:v>Γυμνασίου – Λυκείου – ΙΕΚ</c:v>
                </c:pt>
                <c:pt idx="2">
                  <c:v>Δημοτικού</c:v>
                </c:pt>
                <c:pt idx="3">
                  <c:v>ΔΓ/ΔΑ</c:v>
                </c:pt>
              </c:strCache>
            </c:strRef>
          </c:cat>
          <c:val>
            <c:numRef>
              <c:f>Φύλλο1!$B$2:$B$5</c:f>
              <c:numCache>
                <c:formatCode>0.0%</c:formatCode>
                <c:ptCount val="4"/>
                <c:pt idx="0">
                  <c:v>0.52445961319681456</c:v>
                </c:pt>
                <c:pt idx="1">
                  <c:v>0.37770193401592722</c:v>
                </c:pt>
                <c:pt idx="2">
                  <c:v>9.3287827076222976E-2</c:v>
                </c:pt>
                <c:pt idx="3">
                  <c:v>4.5506257110352671E-3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85F-0047-A0F7-D46866AB04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81981208"/>
        <c:axId val="581978584"/>
      </c:barChart>
      <c:valAx>
        <c:axId val="581978584"/>
        <c:scaling>
          <c:orientation val="minMax"/>
        </c:scaling>
        <c:delete val="1"/>
        <c:axPos val="t"/>
        <c:numFmt formatCode="0.0%" sourceLinked="1"/>
        <c:majorTickMark val="out"/>
        <c:minorTickMark val="none"/>
        <c:tickLblPos val="nextTo"/>
        <c:crossAx val="581981208"/>
        <c:crosses val="autoZero"/>
        <c:crossBetween val="between"/>
      </c:valAx>
      <c:catAx>
        <c:axId val="5819812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85000"/>
                <a:lumOff val="1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19785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>
      <a:glow rad="63500">
        <a:schemeClr val="accent1">
          <a:satMod val="175000"/>
          <a:alpha val="40000"/>
        </a:schemeClr>
      </a:glow>
    </a:effectLst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806211723534564"/>
          <c:y val="6.7327801951748908E-2"/>
          <c:w val="0.49237095363079614"/>
          <c:h val="0.8533215743194041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ΣΥΝΟΛΟ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85F-0047-A0F7-D46866AB04BE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E85F-0047-A0F7-D46866AB04B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85F-0047-A0F7-D46866AB04B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85F-0047-A0F7-D46866AB04B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E85F-0047-A0F7-D46866AB04BE}"/>
              </c:ext>
            </c:extLst>
          </c:dPt>
          <c:dPt>
            <c:idx val="5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E85F-0047-A0F7-D46866AB04BE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E85F-0047-A0F7-D46866AB04BE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E85F-0047-A0F7-D46866AB04BE}"/>
              </c:ext>
            </c:extLst>
          </c:dPt>
          <c:dLbls>
            <c:dLbl>
              <c:idx val="0"/>
              <c:layout>
                <c:manualLayout>
                  <c:x val="0.10995363079615048"/>
                  <c:y val="6.851908928448775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chemeClr val="tx2">
                          <a:lumMod val="75000"/>
                        </a:schemeClr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5F-0047-A0F7-D46866AB04BE}"/>
                </c:ext>
              </c:extLst>
            </c:dLbl>
            <c:dLbl>
              <c:idx val="1"/>
              <c:layout>
                <c:manualLayout>
                  <c:x val="0.14691283902012248"/>
                  <c:y val="4.568358868550306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chemeClr val="accent1">
                          <a:lumMod val="75000"/>
                        </a:schemeClr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5F-0047-A0F7-D46866AB04BE}"/>
                </c:ext>
              </c:extLst>
            </c:dLbl>
            <c:dLbl>
              <c:idx val="2"/>
              <c:layout>
                <c:manualLayout>
                  <c:x val="0.11101224846894138"/>
                  <c:y val="2.284628987401363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chemeClr val="accent2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85F-0047-A0F7-D46866AB04BE}"/>
                </c:ext>
              </c:extLst>
            </c:dLbl>
            <c:dLbl>
              <c:idx val="3"/>
              <c:layout>
                <c:manualLayout>
                  <c:x val="0.26529866579177602"/>
                  <c:y val="-4.56674047729594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chemeClr val="accent5">
                          <a:lumMod val="75000"/>
                        </a:schemeClr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85F-0047-A0F7-D46866AB04BE}"/>
                </c:ext>
              </c:extLst>
            </c:dLbl>
            <c:dLbl>
              <c:idx val="4"/>
              <c:layout>
                <c:manualLayout>
                  <c:x val="7.5380249343832015E-2"/>
                  <c:y val="7.1928500202041069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chemeClr val="accent5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85F-0047-A0F7-D46866AB04BE}"/>
                </c:ext>
              </c:extLst>
            </c:dLbl>
            <c:dLbl>
              <c:idx val="5"/>
              <c:layout>
                <c:manualLayout>
                  <c:x val="6.3195538057742778E-2"/>
                  <c:y val="6.85208874969924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chemeClr val="bg2">
                          <a:lumMod val="50000"/>
                        </a:schemeClr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85F-0047-A0F7-D46866AB04BE}"/>
                </c:ext>
              </c:extLst>
            </c:dLbl>
            <c:dLbl>
              <c:idx val="6"/>
              <c:layout>
                <c:manualLayout>
                  <c:x val="5.8570866141732285E-2"/>
                  <c:y val="6.851908928448765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chemeClr val="accent6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85F-0047-A0F7-D46866AB04BE}"/>
                </c:ext>
              </c:extLst>
            </c:dLbl>
            <c:dLbl>
              <c:idx val="7"/>
              <c:layout>
                <c:manualLayout>
                  <c:x val="3.6983267716535484E-2"/>
                  <c:y val="2.283729881148942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chemeClr val="accent4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85F-0047-A0F7-D46866AB04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Φύλλο1!$A$2:$A$9</c:f>
              <c:strCache>
                <c:ptCount val="8"/>
                <c:pt idx="0">
                  <c:v>Εργοδότης/Αυτοαπασχολούμενος</c:v>
                </c:pt>
                <c:pt idx="1">
                  <c:v>Μισθωτός ιδιωτικού τομέα</c:v>
                </c:pt>
                <c:pt idx="2">
                  <c:v>Μισθωτός δημόσιου τομέα</c:v>
                </c:pt>
                <c:pt idx="3">
                  <c:v>Συνταξιούχος</c:v>
                </c:pt>
                <c:pt idx="4">
                  <c:v>Νοικοκυρά</c:v>
                </c:pt>
                <c:pt idx="5">
                  <c:v>Σπουδαστής/Φοιτητής</c:v>
                </c:pt>
                <c:pt idx="6">
                  <c:v>Άνεργος</c:v>
                </c:pt>
                <c:pt idx="7">
                  <c:v>Άγρότης/κτηνοτρόφος/ψαράς</c:v>
                </c:pt>
              </c:strCache>
            </c:strRef>
          </c:cat>
          <c:val>
            <c:numRef>
              <c:f>Φύλλο1!$B$2:$B$9</c:f>
              <c:numCache>
                <c:formatCode>0.0%</c:formatCode>
                <c:ptCount val="8"/>
                <c:pt idx="0">
                  <c:v>0.109903078677309</c:v>
                </c:pt>
                <c:pt idx="1">
                  <c:v>0.193141391106043</c:v>
                </c:pt>
                <c:pt idx="2">
                  <c:v>0.10534207525655601</c:v>
                </c:pt>
                <c:pt idx="3">
                  <c:v>0.46600912200684103</c:v>
                </c:pt>
                <c:pt idx="4">
                  <c:v>3.9207525655644199E-2</c:v>
                </c:pt>
                <c:pt idx="5">
                  <c:v>3.0085518814139098E-2</c:v>
                </c:pt>
                <c:pt idx="6">
                  <c:v>3.8768529076396809E-2</c:v>
                </c:pt>
                <c:pt idx="7">
                  <c:v>1.7542759407069598E-2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85F-0047-A0F7-D46866AB04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81981208"/>
        <c:axId val="581978584"/>
      </c:barChart>
      <c:valAx>
        <c:axId val="581978584"/>
        <c:scaling>
          <c:orientation val="minMax"/>
        </c:scaling>
        <c:delete val="1"/>
        <c:axPos val="t"/>
        <c:numFmt formatCode="0.0%" sourceLinked="1"/>
        <c:majorTickMark val="out"/>
        <c:minorTickMark val="none"/>
        <c:tickLblPos val="nextTo"/>
        <c:crossAx val="581981208"/>
        <c:crosses val="autoZero"/>
        <c:crossBetween val="between"/>
      </c:valAx>
      <c:catAx>
        <c:axId val="5819812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85000"/>
                <a:lumOff val="1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19785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>
      <a:glow rad="63500">
        <a:schemeClr val="accent1">
          <a:satMod val="175000"/>
          <a:alpha val="40000"/>
        </a:schemeClr>
      </a:glow>
    </a:effectLst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555052493438319"/>
          <c:y val="0.15556495421122413"/>
          <c:w val="0.4729907042869641"/>
          <c:h val="0.77773162366511972"/>
        </c:manualLayout>
      </c:layout>
      <c:doughnut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ΣΥΝΟΛΟ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>
                <a:rot lat="0" lon="0" rev="3000000"/>
              </a:lightRig>
            </a:scene3d>
            <a:sp3d>
              <a:bevelB w="0" h="0"/>
            </a:sp3d>
          </c:spPr>
          <c:dPt>
            <c:idx val="0"/>
            <c:bubble3D val="0"/>
            <c:explosion val="4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>
                  <a:rot lat="0" lon="0" rev="3000000"/>
                </a:lightRig>
              </a:scene3d>
              <a:sp3d>
                <a:bevelB w="0" h="0"/>
              </a:sp3d>
            </c:spPr>
            <c:extLst>
              <c:ext xmlns:c16="http://schemas.microsoft.com/office/drawing/2014/chart" uri="{C3380CC4-5D6E-409C-BE32-E72D297353CC}">
                <c16:uniqueId val="{00000001-C705-554F-A16A-46E3F7053A96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>
                  <a:rot lat="0" lon="0" rev="3000000"/>
                </a:lightRig>
              </a:scene3d>
              <a:sp3d>
                <a:bevelB w="0" h="0"/>
              </a:sp3d>
            </c:spPr>
            <c:extLst>
              <c:ext xmlns:c16="http://schemas.microsoft.com/office/drawing/2014/chart" uri="{C3380CC4-5D6E-409C-BE32-E72D297353CC}">
                <c16:uniqueId val="{00000003-C705-554F-A16A-46E3F7053A96}"/>
              </c:ext>
            </c:extLst>
          </c:dPt>
          <c:dLbls>
            <c:dLbl>
              <c:idx val="0"/>
              <c:layout>
                <c:manualLayout>
                  <c:x val="-4.7723097112860888E-3"/>
                  <c:y val="-2.094161942313712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685039370078741"/>
                      <c:h val="0.12947127706691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705-554F-A16A-46E3F7053A96}"/>
                </c:ext>
              </c:extLst>
            </c:dLbl>
            <c:dLbl>
              <c:idx val="1"/>
              <c:layout>
                <c:manualLayout>
                  <c:x val="-1.0436351706036745E-2"/>
                  <c:y val="-2.3721115992058377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685039370078741"/>
                      <c:h val="0.12947127706691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705-554F-A16A-46E3F7053A9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Φύλλο1!$A$2:$A$3</c:f>
              <c:strCache>
                <c:ptCount val="2"/>
                <c:pt idx="0">
                  <c:v>Ναι</c:v>
                </c:pt>
                <c:pt idx="1">
                  <c:v>Όχι</c:v>
                </c:pt>
              </c:strCache>
            </c:strRef>
          </c:cat>
          <c:val>
            <c:numRef>
              <c:f>Φύλλο1!$B$2:$B$3</c:f>
              <c:numCache>
                <c:formatCode>0.0%</c:formatCode>
                <c:ptCount val="2"/>
                <c:pt idx="0">
                  <c:v>0.80952380952380953</c:v>
                </c:pt>
                <c:pt idx="1">
                  <c:v>0.19047619047619049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705-554F-A16A-46E3F7053A9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555052493438319"/>
          <c:y val="0.13333042022959932"/>
          <c:w val="0.4729907042869641"/>
          <c:h val="0.77773162366511972"/>
        </c:manualLayout>
      </c:layout>
      <c:doughnut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ΣΥΝΟΛΟ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>
                <a:rot lat="0" lon="0" rev="3000000"/>
              </a:lightRig>
            </a:scene3d>
            <a:sp3d>
              <a:bevelB w="0" h="0"/>
            </a:sp3d>
          </c:spPr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>
                  <a:rot lat="0" lon="0" rev="3000000"/>
                </a:lightRig>
              </a:scene3d>
              <a:sp3d>
                <a:bevelB w="0" h="0"/>
              </a:sp3d>
            </c:spPr>
            <c:extLst>
              <c:ext xmlns:c16="http://schemas.microsoft.com/office/drawing/2014/chart" uri="{C3380CC4-5D6E-409C-BE32-E72D297353CC}">
                <c16:uniqueId val="{00000001-C705-554F-A16A-46E3F7053A96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>
                  <a:rot lat="0" lon="0" rev="3000000"/>
                </a:lightRig>
              </a:scene3d>
              <a:sp3d>
                <a:bevelB w="0" h="0"/>
              </a:sp3d>
            </c:spPr>
            <c:extLst>
              <c:ext xmlns:c16="http://schemas.microsoft.com/office/drawing/2014/chart" uri="{C3380CC4-5D6E-409C-BE32-E72D297353CC}">
                <c16:uniqueId val="{00000003-C705-554F-A16A-46E3F7053A96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>
                  <a:rot lat="0" lon="0" rev="3000000"/>
                </a:lightRig>
              </a:scene3d>
              <a:sp3d>
                <a:bevelB w="0" h="0"/>
              </a:sp3d>
            </c:spPr>
            <c:extLst>
              <c:ext xmlns:c16="http://schemas.microsoft.com/office/drawing/2014/chart" uri="{C3380CC4-5D6E-409C-BE32-E72D297353CC}">
                <c16:uniqueId val="{00000005-C705-554F-A16A-46E3F7053A96}"/>
              </c:ext>
            </c:extLst>
          </c:dPt>
          <c:dPt>
            <c:idx val="3"/>
            <c:bubble3D val="0"/>
            <c:explosion val="3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>
                  <a:rot lat="0" lon="0" rev="3000000"/>
                </a:lightRig>
              </a:scene3d>
              <a:sp3d>
                <a:bevelB w="0" h="0"/>
              </a:sp3d>
            </c:spPr>
            <c:extLst>
              <c:ext xmlns:c16="http://schemas.microsoft.com/office/drawing/2014/chart" uri="{C3380CC4-5D6E-409C-BE32-E72D297353CC}">
                <c16:uniqueId val="{00000007-144B-1743-A4E0-C477071BD640}"/>
              </c:ext>
            </c:extLst>
          </c:dPt>
          <c:dPt>
            <c:idx val="4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>
                  <a:rot lat="0" lon="0" rev="3000000"/>
                </a:lightRig>
              </a:scene3d>
              <a:sp3d>
                <a:bevelB w="0" h="0"/>
              </a:sp3d>
            </c:spPr>
            <c:extLst>
              <c:ext xmlns:c16="http://schemas.microsoft.com/office/drawing/2014/chart" uri="{C3380CC4-5D6E-409C-BE32-E72D297353CC}">
                <c16:uniqueId val="{00000009-E8FC-4E42-84C3-3E7EC558DCD2}"/>
              </c:ext>
            </c:extLst>
          </c:dPt>
          <c:dLbls>
            <c:dLbl>
              <c:idx val="0"/>
              <c:layout>
                <c:manualLayout>
                  <c:x val="2.7172134733158354E-2"/>
                  <c:y val="-2.094161942313712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685039370078741"/>
                      <c:h val="0.12947127706691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705-554F-A16A-46E3F7053A96}"/>
                </c:ext>
              </c:extLst>
            </c:dLbl>
            <c:dLbl>
              <c:idx val="1"/>
              <c:layout>
                <c:manualLayout>
                  <c:x val="3.9563648293963256E-2"/>
                  <c:y val="1.2818555535715282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685039370078741"/>
                      <c:h val="0.12947127706691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705-554F-A16A-46E3F7053A96}"/>
                </c:ext>
              </c:extLst>
            </c:dLbl>
            <c:dLbl>
              <c:idx val="2"/>
              <c:layout>
                <c:manualLayout>
                  <c:x val="1.1789151356080489E-2"/>
                  <c:y val="3.2075609787237336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2700000" spcFirstLastPara="1" vertOverflow="ellipsis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"/>
                      <c:h val="9.865711312498887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705-554F-A16A-46E3F7053A96}"/>
                </c:ext>
              </c:extLst>
            </c:dLbl>
            <c:dLbl>
              <c:idx val="3"/>
              <c:layout>
                <c:manualLayout>
                  <c:x val="-8.6829615048119486E-3"/>
                  <c:y val="9.2372361550699059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179571303587052"/>
                      <c:h val="0.1587641535033039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144B-1743-A4E0-C477071BD64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Φύλλο1!$A$2:$A$6</c:f>
              <c:strCache>
                <c:ptCount val="5"/>
                <c:pt idx="0">
                  <c:v>Ναι, σίγουρα</c:v>
                </c:pt>
                <c:pt idx="1">
                  <c:v>Πολύ/ Αρκετά πιθανό</c:v>
                </c:pt>
                <c:pt idx="2">
                  <c:v>Λίγο πιθανό</c:v>
                </c:pt>
                <c:pt idx="3">
                  <c:v>Σίγουρα όχι</c:v>
                </c:pt>
                <c:pt idx="4">
                  <c:v>ΔΓ/ΔΑ</c:v>
                </c:pt>
              </c:strCache>
            </c:strRef>
          </c:cat>
          <c:val>
            <c:numRef>
              <c:f>Φύλλο1!$B$2:$B$6</c:f>
              <c:numCache>
                <c:formatCode>0.0%</c:formatCode>
                <c:ptCount val="5"/>
                <c:pt idx="0">
                  <c:v>0.19703872437357631</c:v>
                </c:pt>
                <c:pt idx="1">
                  <c:v>0.1560364464692483</c:v>
                </c:pt>
                <c:pt idx="2">
                  <c:v>9.9088838268792709E-2</c:v>
                </c:pt>
                <c:pt idx="3">
                  <c:v>0.46469248291571752</c:v>
                </c:pt>
                <c:pt idx="4">
                  <c:v>8.3143507972665148E-2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705-554F-A16A-46E3F7053A9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555052493438319"/>
          <c:y val="0.13333042022959932"/>
          <c:w val="0.4729907042869641"/>
          <c:h val="0.77773162366511972"/>
        </c:manualLayout>
      </c:layout>
      <c:doughnut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ΣΥΝΟΛΟ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>
                <a:rot lat="0" lon="0" rev="3000000"/>
              </a:lightRig>
            </a:scene3d>
            <a:sp3d>
              <a:bevelB w="0" h="0"/>
            </a:sp3d>
          </c:spPr>
          <c:dPt>
            <c:idx val="0"/>
            <c:bubble3D val="0"/>
            <c:explosion val="4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>
                  <a:rot lat="0" lon="0" rev="3000000"/>
                </a:lightRig>
              </a:scene3d>
              <a:sp3d>
                <a:bevelB w="0" h="0"/>
              </a:sp3d>
            </c:spPr>
            <c:extLst>
              <c:ext xmlns:c16="http://schemas.microsoft.com/office/drawing/2014/chart" uri="{C3380CC4-5D6E-409C-BE32-E72D297353CC}">
                <c16:uniqueId val="{00000001-C705-554F-A16A-46E3F7053A96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>
                  <a:rot lat="0" lon="0" rev="3000000"/>
                </a:lightRig>
              </a:scene3d>
              <a:sp3d>
                <a:bevelB w="0" h="0"/>
              </a:sp3d>
            </c:spPr>
            <c:extLst>
              <c:ext xmlns:c16="http://schemas.microsoft.com/office/drawing/2014/chart" uri="{C3380CC4-5D6E-409C-BE32-E72D297353CC}">
                <c16:uniqueId val="{00000003-C705-554F-A16A-46E3F7053A96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>
                  <a:rot lat="0" lon="0" rev="3000000"/>
                </a:lightRig>
              </a:scene3d>
              <a:sp3d>
                <a:bevelB w="0" h="0"/>
              </a:sp3d>
            </c:spPr>
            <c:extLst>
              <c:ext xmlns:c16="http://schemas.microsoft.com/office/drawing/2014/chart" uri="{C3380CC4-5D6E-409C-BE32-E72D297353CC}">
                <c16:uniqueId val="{00000005-C705-554F-A16A-46E3F7053A96}"/>
              </c:ext>
            </c:extLst>
          </c:dPt>
          <c:dPt>
            <c:idx val="3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>
                  <a:rot lat="0" lon="0" rev="3000000"/>
                </a:lightRig>
              </a:scene3d>
              <a:sp3d>
                <a:bevelB w="0" h="0"/>
              </a:sp3d>
            </c:spPr>
            <c:extLst>
              <c:ext xmlns:c16="http://schemas.microsoft.com/office/drawing/2014/chart" uri="{C3380CC4-5D6E-409C-BE32-E72D297353CC}">
                <c16:uniqueId val="{00000007-144B-1743-A4E0-C477071BD640}"/>
              </c:ext>
            </c:extLst>
          </c:dPt>
          <c:dPt>
            <c:idx val="4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>
                  <a:rot lat="0" lon="0" rev="3000000"/>
                </a:lightRig>
              </a:scene3d>
              <a:sp3d>
                <a:bevelB w="0" h="0"/>
              </a:sp3d>
            </c:spPr>
            <c:extLst>
              <c:ext xmlns:c16="http://schemas.microsoft.com/office/drawing/2014/chart" uri="{C3380CC4-5D6E-409C-BE32-E72D297353CC}">
                <c16:uniqueId val="{00000009-E8FC-4E42-84C3-3E7EC558DCD2}"/>
              </c:ext>
            </c:extLst>
          </c:dPt>
          <c:dLbls>
            <c:dLbl>
              <c:idx val="0"/>
              <c:layout>
                <c:manualLayout>
                  <c:x val="6.3388013998250219E-3"/>
                  <c:y val="-1.637416048216542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685039370078741"/>
                      <c:h val="0.12947127706691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705-554F-A16A-46E3F7053A96}"/>
                </c:ext>
              </c:extLst>
            </c:dLbl>
            <c:dLbl>
              <c:idx val="1"/>
              <c:layout>
                <c:manualLayout>
                  <c:x val="-1.0436351706036797E-2"/>
                  <c:y val="1.510228500620105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685039370078741"/>
                      <c:h val="0.12947127706691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705-554F-A16A-46E3F7053A96}"/>
                </c:ext>
              </c:extLst>
            </c:dLbl>
            <c:dLbl>
              <c:idx val="2"/>
              <c:layout>
                <c:manualLayout>
                  <c:x val="-3.1266404199475115E-2"/>
                  <c:y val="-1.189427447443203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"/>
                      <c:h val="0.129471277066914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705-554F-A16A-46E3F7053A96}"/>
                </c:ext>
              </c:extLst>
            </c:dLbl>
            <c:dLbl>
              <c:idx val="3"/>
              <c:layout>
                <c:manualLayout>
                  <c:x val="-2.40252624671916E-2"/>
                  <c:y val="-5.0504767150403723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2940000" spcFirstLastPara="1" vertOverflow="ellipsis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"/>
                      <c:h val="9.865711312498887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144B-1743-A4E0-C477071BD64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Φύλλο1!$A$2:$A$6</c:f>
              <c:strCache>
                <c:ptCount val="5"/>
                <c:pt idx="0">
                  <c:v>Ναι, σίγουρα</c:v>
                </c:pt>
                <c:pt idx="1">
                  <c:v>Πολύ/ Αρκετά πιθανό</c:v>
                </c:pt>
                <c:pt idx="2">
                  <c:v>Λίγο πιθανό</c:v>
                </c:pt>
                <c:pt idx="3">
                  <c:v>Σίγουρα όχι</c:v>
                </c:pt>
                <c:pt idx="4">
                  <c:v>ΔΓ/ΔΑ</c:v>
                </c:pt>
              </c:strCache>
            </c:strRef>
          </c:cat>
          <c:val>
            <c:numRef>
              <c:f>Φύλλο1!$B$2:$B$6</c:f>
              <c:numCache>
                <c:formatCode>0.0%</c:formatCode>
                <c:ptCount val="5"/>
                <c:pt idx="0">
                  <c:v>0.47619047619047622</c:v>
                </c:pt>
                <c:pt idx="1">
                  <c:v>0.25396825396825401</c:v>
                </c:pt>
                <c:pt idx="2">
                  <c:v>0.126984126984127</c:v>
                </c:pt>
                <c:pt idx="3">
                  <c:v>7.1428571428571425E-2</c:v>
                </c:pt>
                <c:pt idx="4">
                  <c:v>7.1428571428571425E-2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705-554F-A16A-46E3F7053A9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3394269466316711"/>
          <c:y val="0.1490117295582386"/>
          <c:w val="0.72161286089238841"/>
          <c:h val="0.7941813090589074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Φώφη Γεννηματά</c:v>
                </c:pt>
              </c:strCache>
            </c:strRef>
          </c:tx>
          <c:spPr>
            <a:solidFill>
              <a:srgbClr val="0680C3">
                <a:lumMod val="75000"/>
              </a:srgbClr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84A-2041-BEF3-4E96C0FB7D5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84A-2041-BEF3-4E96C0FB7D5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84A-2041-BEF3-4E96C0FB7D5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84A-2041-BEF3-4E96C0FB7D52}"/>
              </c:ext>
            </c:extLst>
          </c:dPt>
          <c:dLbls>
            <c:dLbl>
              <c:idx val="0"/>
              <c:numFmt formatCode="0.0%" sourceLinked="0"/>
              <c:spPr>
                <a:solidFill>
                  <a:srgbClr val="0680C3">
                    <a:lumMod val="75000"/>
                  </a:srgbClr>
                </a:solidFill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chemeClr val="bg1"/>
                      </a:solidFill>
                      <a:latin typeface="Century Gothic"/>
                      <a:ea typeface="Century Gothic"/>
                      <a:cs typeface="Century Gothic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984A-2041-BEF3-4E96C0FB7D52}"/>
                </c:ext>
              </c:extLst>
            </c:dLbl>
            <c:dLbl>
              <c:idx val="2"/>
              <c:numFmt formatCode="0.0%" sourceLinked="0"/>
              <c:spPr>
                <a:solidFill>
                  <a:srgbClr val="0680C3">
                    <a:lumMod val="75000"/>
                  </a:srgbClr>
                </a:solidFill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chemeClr val="bg1"/>
                      </a:solidFill>
                      <a:latin typeface="Century Gothic"/>
                      <a:ea typeface="Century Gothic"/>
                      <a:cs typeface="Century Gothic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984A-2041-BEF3-4E96C0FB7D52}"/>
                </c:ext>
              </c:extLst>
            </c:dLbl>
            <c:dLbl>
              <c:idx val="3"/>
              <c:numFmt formatCode="0.0%" sourceLinked="0"/>
              <c:spPr>
                <a:solidFill>
                  <a:srgbClr val="0680C3">
                    <a:lumMod val="75000"/>
                  </a:srgbClr>
                </a:solidFill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chemeClr val="bg1"/>
                      </a:solidFill>
                      <a:latin typeface="Century Gothic"/>
                      <a:ea typeface="Century Gothic"/>
                      <a:cs typeface="Century Gothic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984A-2041-BEF3-4E96C0FB7D52}"/>
                </c:ext>
              </c:extLst>
            </c:dLbl>
            <c:dLbl>
              <c:idx val="4"/>
              <c:numFmt formatCode="0.0%" sourceLinked="0"/>
              <c:spPr>
                <a:solidFill>
                  <a:srgbClr val="0680C3">
                    <a:lumMod val="75000"/>
                  </a:srgbClr>
                </a:solidFill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chemeClr val="bg1"/>
                      </a:solidFill>
                      <a:latin typeface="Century Gothic"/>
                      <a:ea typeface="Century Gothic"/>
                      <a:cs typeface="Century Gothic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984A-2041-BEF3-4E96C0FB7D52}"/>
                </c:ext>
              </c:extLst>
            </c:dLbl>
            <c:dLbl>
              <c:idx val="6"/>
              <c:numFmt formatCode="0.0%" sourceLinked="0"/>
              <c:spPr>
                <a:solidFill>
                  <a:srgbClr val="0680C3">
                    <a:lumMod val="75000"/>
                  </a:srgbClr>
                </a:solidFill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chemeClr val="bg1"/>
                      </a:solidFill>
                      <a:latin typeface="Century Gothic"/>
                      <a:ea typeface="Century Gothic"/>
                      <a:cs typeface="Century Gothic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984A-2041-BEF3-4E96C0FB7D52}"/>
                </c:ext>
              </c:extLst>
            </c:dLbl>
            <c:dLbl>
              <c:idx val="7"/>
              <c:numFmt formatCode="0.0%" sourceLinked="0"/>
              <c:spPr>
                <a:solidFill>
                  <a:srgbClr val="0680C3">
                    <a:lumMod val="75000"/>
                  </a:srgbClr>
                </a:solidFill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chemeClr val="bg1"/>
                      </a:solidFill>
                      <a:latin typeface="Century Gothic"/>
                      <a:ea typeface="Century Gothic"/>
                      <a:cs typeface="Century Gothic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984A-2041-BEF3-4E96C0FB7D52}"/>
                </c:ext>
              </c:extLst>
            </c:dLbl>
            <c:dLbl>
              <c:idx val="8"/>
              <c:numFmt formatCode="0.0%" sourceLinked="0"/>
              <c:spPr>
                <a:solidFill>
                  <a:srgbClr val="0680C3">
                    <a:lumMod val="75000"/>
                  </a:srgbClr>
                </a:solidFill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chemeClr val="bg1"/>
                      </a:solidFill>
                      <a:latin typeface="Century Gothic"/>
                      <a:ea typeface="Century Gothic"/>
                      <a:cs typeface="Century Gothic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984A-2041-BEF3-4E96C0FB7D52}"/>
                </c:ext>
              </c:extLst>
            </c:dLbl>
            <c:dLbl>
              <c:idx val="10"/>
              <c:numFmt formatCode="0.0%" sourceLinked="0"/>
              <c:spPr>
                <a:solidFill>
                  <a:srgbClr val="0680C3">
                    <a:lumMod val="75000"/>
                  </a:srgbClr>
                </a:solidFill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chemeClr val="bg1"/>
                      </a:solidFill>
                      <a:latin typeface="Century Gothic"/>
                      <a:ea typeface="Century Gothic"/>
                      <a:cs typeface="Century Gothic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984A-2041-BEF3-4E96C0FB7D52}"/>
                </c:ext>
              </c:extLst>
            </c:dLbl>
            <c:numFmt formatCode="0.0%" sourceLinked="0"/>
            <c:spPr>
              <a:solidFill>
                <a:srgbClr val="0680C3">
                  <a:lumMod val="75000"/>
                </a:srgbClr>
              </a:solidFill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u="none" strike="noStrike" baseline="0">
                    <a:solidFill>
                      <a:schemeClr val="bg1"/>
                    </a:solidFill>
                    <a:latin typeface="Century Gothic"/>
                    <a:ea typeface="Century Gothic"/>
                    <a:cs typeface="Century Gothic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Αισιοδοξία</c:v>
                </c:pt>
                <c:pt idx="1">
                  <c:v>Ελπίδα</c:v>
                </c:pt>
                <c:pt idx="2">
                  <c:v>Ενότητα</c:v>
                </c:pt>
                <c:pt idx="3">
                  <c:v>Καινούργιο</c:v>
                </c:pt>
                <c:pt idx="4">
                  <c:v>Κατεστημένο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0.10327455919395466</c:v>
                </c:pt>
                <c:pt idx="1">
                  <c:v>0.11083123425692695</c:v>
                </c:pt>
                <c:pt idx="2">
                  <c:v>0.19298245614035087</c:v>
                </c:pt>
                <c:pt idx="3">
                  <c:v>3.7688442211055273E-2</c:v>
                </c:pt>
                <c:pt idx="4">
                  <c:v>0.51515151515151514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84A-2041-BEF3-4E96C0FB7D5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Νίκος Ανδρουλάκης</c:v>
                </c:pt>
              </c:strCache>
            </c:strRef>
          </c:tx>
          <c:spPr>
            <a:solidFill>
              <a:srgbClr val="E62601"/>
            </a:solidFill>
          </c:spPr>
          <c:invertIfNegative val="0"/>
          <c:dLbls>
            <c:numFmt formatCode="0.0%" sourceLinked="0"/>
            <c:spPr>
              <a:solidFill>
                <a:srgbClr val="E62601"/>
              </a:solidFill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u="none" strike="noStrike" baseline="0">
                    <a:solidFill>
                      <a:schemeClr val="bg1"/>
                    </a:solidFill>
                    <a:latin typeface="Century Gothic"/>
                    <a:ea typeface="Century Gothic"/>
                    <a:cs typeface="Century Gothic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Αισιοδοξία</c:v>
                </c:pt>
                <c:pt idx="1">
                  <c:v>Ελπίδα</c:v>
                </c:pt>
                <c:pt idx="2">
                  <c:v>Ενότητα</c:v>
                </c:pt>
                <c:pt idx="3">
                  <c:v>Καινούργιο</c:v>
                </c:pt>
                <c:pt idx="4">
                  <c:v>Κατεστημένο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0.12814070351758794</c:v>
                </c:pt>
                <c:pt idx="1">
                  <c:v>0.21561403508771901</c:v>
                </c:pt>
                <c:pt idx="2">
                  <c:v>0.110604534005037</c:v>
                </c:pt>
                <c:pt idx="3">
                  <c:v>0.31234256926952142</c:v>
                </c:pt>
                <c:pt idx="4">
                  <c:v>0.12311557788944724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984A-2041-BEF3-4E96C0FB7D5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Ανδρέας Λοβέρδος</c:v>
                </c:pt>
              </c:strCache>
            </c:strRef>
          </c:tx>
          <c:spPr>
            <a:solidFill>
              <a:srgbClr val="07A398"/>
            </a:solidFill>
          </c:spPr>
          <c:invertIfNegative val="0"/>
          <c:dLbls>
            <c:numFmt formatCode="0.0%" sourceLinked="0"/>
            <c:spPr>
              <a:solidFill>
                <a:srgbClr val="07A398"/>
              </a:solidFill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>
                    <a:solidFill>
                      <a:schemeClr val="bg1"/>
                    </a:solidFill>
                    <a:latin typeface="Century Gothic" panose="020B0502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Αισιοδοξία</c:v>
                </c:pt>
                <c:pt idx="1">
                  <c:v>Ελπίδα</c:v>
                </c:pt>
                <c:pt idx="2">
                  <c:v>Ενότητα</c:v>
                </c:pt>
                <c:pt idx="3">
                  <c:v>Καινούργιο</c:v>
                </c:pt>
                <c:pt idx="4">
                  <c:v>Κατεστημένο</c:v>
                </c:pt>
              </c:strCache>
            </c:strRef>
          </c:cat>
          <c:val>
            <c:numRef>
              <c:f>Sheet1!$D$2:$D$6</c:f>
              <c:numCache>
                <c:formatCode>0.0%</c:formatCode>
                <c:ptCount val="5"/>
                <c:pt idx="0">
                  <c:v>0.25692695214105793</c:v>
                </c:pt>
                <c:pt idx="1">
                  <c:v>0.192907268170426</c:v>
                </c:pt>
                <c:pt idx="2">
                  <c:v>9.8463476070528994E-2</c:v>
                </c:pt>
                <c:pt idx="3">
                  <c:v>7.2864321608040197E-2</c:v>
                </c:pt>
                <c:pt idx="4">
                  <c:v>0.2613065326633166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984A-2041-BEF3-4E96C0FB7D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293313807"/>
        <c:axId val="1"/>
      </c:barChart>
      <c:catAx>
        <c:axId val="129331380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8100">
            <a:solidFill>
              <a:schemeClr val="tx1"/>
            </a:solidFill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/>
                <a:ea typeface="Century Gothic"/>
                <a:cs typeface="Century Gothic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t"/>
        <c:numFmt formatCode="0.0%" sourceLinked="1"/>
        <c:majorTickMark val="out"/>
        <c:minorTickMark val="none"/>
        <c:tickLblPos val="nextTo"/>
        <c:crossAx val="1293313807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4.4444444444444446E-2"/>
          <c:y val="5.2525777821174631E-2"/>
          <c:w val="0.94305555555555554"/>
          <c:h val="6.3046398010170326E-2"/>
        </c:manualLayout>
      </c:layout>
      <c:overlay val="0"/>
      <c:txPr>
        <a:bodyPr/>
        <a:lstStyle/>
        <a:p>
          <a:pPr>
            <a:defRPr sz="1800" b="1" i="0" u="none" strike="noStrike" baseline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entury Gothic"/>
              <a:ea typeface="Century Gothic"/>
              <a:cs typeface="Century Gothic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ysClr val="window" lastClr="FFFFFF"/>
    </a:solidFill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2838713910761153"/>
          <c:y val="0.22209107261378591"/>
          <c:w val="0.66189063867016618"/>
          <c:h val="0.7211019660033600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Ανδρέας Λοβέρδος</c:v>
                </c:pt>
              </c:strCache>
            </c:strRef>
          </c:tx>
          <c:spPr>
            <a:solidFill>
              <a:srgbClr val="0680C3">
                <a:lumMod val="75000"/>
              </a:srgbClr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84A-2041-BEF3-4E96C0FB7D5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84A-2041-BEF3-4E96C0FB7D5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84A-2041-BEF3-4E96C0FB7D5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84A-2041-BEF3-4E96C0FB7D52}"/>
              </c:ext>
            </c:extLst>
          </c:dPt>
          <c:dLbls>
            <c:dLbl>
              <c:idx val="0"/>
              <c:numFmt formatCode="0.0%" sourceLinked="0"/>
              <c:spPr>
                <a:solidFill>
                  <a:srgbClr val="0680C3">
                    <a:lumMod val="75000"/>
                  </a:srgbClr>
                </a:solidFill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chemeClr val="bg1"/>
                      </a:solidFill>
                      <a:latin typeface="Century Gothic"/>
                      <a:ea typeface="Century Gothic"/>
                      <a:cs typeface="Century Gothic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984A-2041-BEF3-4E96C0FB7D52}"/>
                </c:ext>
              </c:extLst>
            </c:dLbl>
            <c:dLbl>
              <c:idx val="2"/>
              <c:numFmt formatCode="0.0%" sourceLinked="0"/>
              <c:spPr>
                <a:solidFill>
                  <a:srgbClr val="0680C3">
                    <a:lumMod val="75000"/>
                  </a:srgbClr>
                </a:solidFill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chemeClr val="bg1"/>
                      </a:solidFill>
                      <a:latin typeface="Century Gothic"/>
                      <a:ea typeface="Century Gothic"/>
                      <a:cs typeface="Century Gothic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984A-2041-BEF3-4E96C0FB7D52}"/>
                </c:ext>
              </c:extLst>
            </c:dLbl>
            <c:dLbl>
              <c:idx val="3"/>
              <c:numFmt formatCode="0.0%" sourceLinked="0"/>
              <c:spPr>
                <a:solidFill>
                  <a:srgbClr val="0680C3">
                    <a:lumMod val="75000"/>
                  </a:srgbClr>
                </a:solidFill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chemeClr val="bg1"/>
                      </a:solidFill>
                      <a:latin typeface="Century Gothic"/>
                      <a:ea typeface="Century Gothic"/>
                      <a:cs typeface="Century Gothic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984A-2041-BEF3-4E96C0FB7D52}"/>
                </c:ext>
              </c:extLst>
            </c:dLbl>
            <c:dLbl>
              <c:idx val="4"/>
              <c:numFmt formatCode="0.0%" sourceLinked="0"/>
              <c:spPr>
                <a:solidFill>
                  <a:srgbClr val="0680C3">
                    <a:lumMod val="75000"/>
                  </a:srgbClr>
                </a:solidFill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chemeClr val="bg1"/>
                      </a:solidFill>
                      <a:latin typeface="Century Gothic"/>
                      <a:ea typeface="Century Gothic"/>
                      <a:cs typeface="Century Gothic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984A-2041-BEF3-4E96C0FB7D52}"/>
                </c:ext>
              </c:extLst>
            </c:dLbl>
            <c:dLbl>
              <c:idx val="5"/>
              <c:numFmt formatCode="0.0%" sourceLinked="0"/>
              <c:spPr>
                <a:solidFill>
                  <a:srgbClr val="0680C3">
                    <a:lumMod val="75000"/>
                  </a:srgbClr>
                </a:solidFill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chemeClr val="bg1"/>
                      </a:solidFill>
                      <a:latin typeface="Century Gothic"/>
                      <a:ea typeface="Century Gothic"/>
                      <a:cs typeface="Century Gothic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984A-2041-BEF3-4E96C0FB7D52}"/>
                </c:ext>
              </c:extLst>
            </c:dLbl>
            <c:dLbl>
              <c:idx val="6"/>
              <c:numFmt formatCode="0.0%" sourceLinked="0"/>
              <c:spPr>
                <a:solidFill>
                  <a:srgbClr val="0680C3">
                    <a:lumMod val="75000"/>
                  </a:srgbClr>
                </a:solidFill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chemeClr val="bg1"/>
                      </a:solidFill>
                      <a:latin typeface="Century Gothic"/>
                      <a:ea typeface="Century Gothic"/>
                      <a:cs typeface="Century Gothic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984A-2041-BEF3-4E96C0FB7D52}"/>
                </c:ext>
              </c:extLst>
            </c:dLbl>
            <c:dLbl>
              <c:idx val="7"/>
              <c:numFmt formatCode="0.0%" sourceLinked="0"/>
              <c:spPr>
                <a:solidFill>
                  <a:srgbClr val="0680C3">
                    <a:lumMod val="75000"/>
                  </a:srgbClr>
                </a:solidFill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chemeClr val="bg1"/>
                      </a:solidFill>
                      <a:latin typeface="Century Gothic"/>
                      <a:ea typeface="Century Gothic"/>
                      <a:cs typeface="Century Gothic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984A-2041-BEF3-4E96C0FB7D52}"/>
                </c:ext>
              </c:extLst>
            </c:dLbl>
            <c:dLbl>
              <c:idx val="8"/>
              <c:numFmt formatCode="0.0%" sourceLinked="0"/>
              <c:spPr>
                <a:solidFill>
                  <a:srgbClr val="0680C3">
                    <a:lumMod val="75000"/>
                  </a:srgbClr>
                </a:solidFill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chemeClr val="bg1"/>
                      </a:solidFill>
                      <a:latin typeface="Century Gothic"/>
                      <a:ea typeface="Century Gothic"/>
                      <a:cs typeface="Century Gothic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984A-2041-BEF3-4E96C0FB7D52}"/>
                </c:ext>
              </c:extLst>
            </c:dLbl>
            <c:dLbl>
              <c:idx val="10"/>
              <c:numFmt formatCode="0.0%" sourceLinked="0"/>
              <c:spPr>
                <a:solidFill>
                  <a:srgbClr val="0680C3">
                    <a:lumMod val="75000"/>
                  </a:srgbClr>
                </a:solidFill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chemeClr val="bg1"/>
                      </a:solidFill>
                      <a:latin typeface="Century Gothic"/>
                      <a:ea typeface="Century Gothic"/>
                      <a:cs typeface="Century Gothic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984A-2041-BEF3-4E96C0FB7D52}"/>
                </c:ext>
              </c:extLst>
            </c:dLbl>
            <c:numFmt formatCode="0.0%" sourceLinked="0"/>
            <c:spPr>
              <a:solidFill>
                <a:srgbClr val="0680C3">
                  <a:lumMod val="75000"/>
                </a:srgbClr>
              </a:solidFill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u="none" strike="noStrike" baseline="0">
                    <a:solidFill>
                      <a:schemeClr val="bg1"/>
                    </a:solidFill>
                    <a:latin typeface="Century Gothic"/>
                    <a:ea typeface="Century Gothic"/>
                    <a:cs typeface="Century Gothic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Θα οδηγήσει το ΚΙΝΑΛ 
πιο κοντά στη ΝΔ</c:v>
                </c:pt>
                <c:pt idx="1">
                  <c:v>Θα οδηγήσει το ΚΙΝΑΛ 
πιο κοντά στο  ΣΥΡΙΖΑ</c:v>
                </c:pt>
                <c:pt idx="2">
                  <c:v>Θα μπορέσει να ενισχύσει 
την αυτονομία του ΚΙΝΑΛ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0.52542372881355937</c:v>
                </c:pt>
                <c:pt idx="1">
                  <c:v>7.8431372549019607E-2</c:v>
                </c:pt>
                <c:pt idx="2">
                  <c:v>0.362771084337349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84A-2041-BEF3-4E96C0FB7D5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Νίκος Ανδρουλάκης</c:v>
                </c:pt>
              </c:strCache>
            </c:strRef>
          </c:tx>
          <c:spPr>
            <a:solidFill>
              <a:srgbClr val="E62601"/>
            </a:solidFill>
          </c:spPr>
          <c:invertIfNegative val="0"/>
          <c:dLbls>
            <c:numFmt formatCode="0.0%" sourceLinked="0"/>
            <c:spPr>
              <a:solidFill>
                <a:srgbClr val="E62601"/>
              </a:solidFill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u="none" strike="noStrike" baseline="0">
                    <a:solidFill>
                      <a:schemeClr val="bg1"/>
                    </a:solidFill>
                    <a:latin typeface="Century Gothic"/>
                    <a:ea typeface="Century Gothic"/>
                    <a:cs typeface="Century Gothic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Θα οδηγήσει το ΚΙΝΑΛ 
πιο κοντά στη ΝΔ</c:v>
                </c:pt>
                <c:pt idx="1">
                  <c:v>Θα οδηγήσει το ΚΙΝΑΛ 
πιο κοντά στο  ΣΥΡΙΖΑ</c:v>
                </c:pt>
                <c:pt idx="2">
                  <c:v>Θα μπορέσει να ενισχύσει 
την αυτονομία του ΚΙΝΑΛ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5.0847457627118647E-2</c:v>
                </c:pt>
                <c:pt idx="1">
                  <c:v>0.234313725490196</c:v>
                </c:pt>
                <c:pt idx="2">
                  <c:v>0.34506024096385501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984A-2041-BEF3-4E96C0FB7D5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Παύλος Γερουλάνος</c:v>
                </c:pt>
              </c:strCache>
            </c:strRef>
          </c:tx>
          <c:spPr>
            <a:solidFill>
              <a:srgbClr val="07A398"/>
            </a:solidFill>
          </c:spPr>
          <c:invertIfNegative val="0"/>
          <c:dLbls>
            <c:numFmt formatCode="0.0%" sourceLinked="0"/>
            <c:spPr>
              <a:solidFill>
                <a:srgbClr val="07A398"/>
              </a:solidFill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>
                    <a:solidFill>
                      <a:schemeClr val="bg1"/>
                    </a:solidFill>
                    <a:latin typeface="Century Gothic" panose="020B0502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Θα οδηγήσει το ΚΙΝΑΛ 
πιο κοντά στη ΝΔ</c:v>
                </c:pt>
                <c:pt idx="1">
                  <c:v>Θα οδηγήσει το ΚΙΝΑΛ 
πιο κοντά στο  ΣΥΡΙΖΑ</c:v>
                </c:pt>
                <c:pt idx="2">
                  <c:v>Θα μπορέσει να ενισχύσει 
την αυτονομία του ΚΙΝΑΛ</c:v>
                </c:pt>
              </c:strCache>
            </c:strRef>
          </c:cat>
          <c:val>
            <c:numRef>
              <c:f>Sheet1!$D$2:$D$4</c:f>
              <c:numCache>
                <c:formatCode>0.0%</c:formatCode>
                <c:ptCount val="3"/>
                <c:pt idx="0">
                  <c:v>0.14830508474576271</c:v>
                </c:pt>
                <c:pt idx="1">
                  <c:v>0.11274509803921569</c:v>
                </c:pt>
                <c:pt idx="2">
                  <c:v>5.4216867469879519E-2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984A-2041-BEF3-4E96C0FB7D5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Φώφη Γεννηματά</c:v>
                </c:pt>
              </c:strCache>
            </c:strRef>
          </c:tx>
          <c:spPr>
            <a:solidFill>
              <a:srgbClr val="FBA200"/>
            </a:solidFill>
          </c:spPr>
          <c:invertIfNegative val="0"/>
          <c:dLbls>
            <c:spPr>
              <a:solidFill>
                <a:srgbClr val="FBA200"/>
              </a:solidFill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>
                    <a:solidFill>
                      <a:schemeClr val="bg1"/>
                    </a:solidFill>
                    <a:latin typeface="Century Gothic" panose="020B0502020202020204" pitchFamily="34" charset="0"/>
                    <a:cs typeface="Centaur" panose="020F050202020403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Θα οδηγήσει το ΚΙΝΑΛ 
πιο κοντά στη ΝΔ</c:v>
                </c:pt>
                <c:pt idx="1">
                  <c:v>Θα οδηγήσει το ΚΙΝΑΛ 
πιο κοντά στο  ΣΥΡΙΖΑ</c:v>
                </c:pt>
                <c:pt idx="2">
                  <c:v>Θα μπορέσει να ενισχύσει 
την αυτονομία του ΚΙΝΑΛ</c:v>
                </c:pt>
              </c:strCache>
            </c:strRef>
          </c:cat>
          <c:val>
            <c:numRef>
              <c:f>Sheet1!$E$2:$E$4</c:f>
              <c:numCache>
                <c:formatCode>0.0%</c:formatCode>
                <c:ptCount val="3"/>
                <c:pt idx="0">
                  <c:v>0.20338983050847459</c:v>
                </c:pt>
                <c:pt idx="1">
                  <c:v>0.31960784313725499</c:v>
                </c:pt>
                <c:pt idx="2">
                  <c:v>0.1716867469879518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984A-2041-BEF3-4E96C0FB7D5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Χάρης Καστανίδης</c:v>
                </c:pt>
              </c:strCache>
            </c:strRef>
          </c:tx>
          <c:spPr>
            <a:solidFill>
              <a:srgbClr val="57687C"/>
            </a:solidFill>
          </c:spPr>
          <c:invertIfNegative val="0"/>
          <c:dLbls>
            <c:spPr>
              <a:solidFill>
                <a:srgbClr val="57687C"/>
              </a:solidFill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>
                    <a:solidFill>
                      <a:schemeClr val="bg1"/>
                    </a:solidFill>
                    <a:latin typeface="Century Gothic" panose="020B0502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Θα οδηγήσει το ΚΙΝΑΛ 
πιο κοντά στη ΝΔ</c:v>
                </c:pt>
                <c:pt idx="1">
                  <c:v>Θα οδηγήσει το ΚΙΝΑΛ 
πιο κοντά στο  ΣΥΡΙΖΑ</c:v>
                </c:pt>
                <c:pt idx="2">
                  <c:v>Θα μπορέσει να ενισχύσει 
την αυτονομία του ΚΙΝΑΛ</c:v>
                </c:pt>
              </c:strCache>
            </c:strRef>
          </c:cat>
          <c:val>
            <c:numRef>
              <c:f>Sheet1!$F$2:$F$4</c:f>
              <c:numCache>
                <c:formatCode>0.0%</c:formatCode>
                <c:ptCount val="3"/>
                <c:pt idx="0">
                  <c:v>7.2033898305084748E-2</c:v>
                </c:pt>
                <c:pt idx="1">
                  <c:v>0.25490196078431371</c:v>
                </c:pt>
                <c:pt idx="2">
                  <c:v>6.6265060240963861E-2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3C-4F3C-8CF6-22884A4F66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293313807"/>
        <c:axId val="1"/>
      </c:barChart>
      <c:catAx>
        <c:axId val="129331380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8100">
            <a:solidFill>
              <a:schemeClr val="tx1"/>
            </a:solidFill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/>
                <a:ea typeface="Century Gothic"/>
                <a:cs typeface="Century Gothic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t"/>
        <c:numFmt formatCode="0.0%" sourceLinked="1"/>
        <c:majorTickMark val="out"/>
        <c:minorTickMark val="none"/>
        <c:tickLblPos val="nextTo"/>
        <c:crossAx val="1293313807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3.2300306211723535E-2"/>
          <c:y val="1.3702376822915122E-2"/>
          <c:w val="0.94234383202099758"/>
          <c:h val="0.17290925016530062"/>
        </c:manualLayout>
      </c:layout>
      <c:overlay val="0"/>
      <c:txPr>
        <a:bodyPr/>
        <a:lstStyle/>
        <a:p>
          <a:pPr>
            <a:defRPr sz="1800" b="1" i="0" u="none" strike="noStrike" baseline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entury Gothic"/>
              <a:ea typeface="Century Gothic"/>
              <a:cs typeface="Century Gothic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ysClr val="window" lastClr="FFFFFF"/>
    </a:solidFill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750656167979007"/>
          <c:y val="6.7327801951748908E-2"/>
          <c:w val="0.48959317585301837"/>
          <c:h val="0.8464704145491216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Ναι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85F-0047-A0F7-D46866AB04BE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E85F-0047-A0F7-D46866AB04B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85F-0047-A0F7-D46866AB04B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85F-0047-A0F7-D46866AB04B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E85F-0047-A0F7-D46866AB04BE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AB30-4AE6-820B-012EB5E0DBE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E85F-0047-A0F7-D46866AB04BE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E85F-0047-A0F7-D46866AB04BE}"/>
              </c:ext>
            </c:extLst>
          </c:dPt>
          <c:dLbls>
            <c:dLbl>
              <c:idx val="0"/>
              <c:layout>
                <c:manualLayout>
                  <c:x val="0.2851454505686789"/>
                  <c:y val="1.14190090482456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tx2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E85F-0047-A0F7-D46866AB04BE}"/>
                </c:ext>
              </c:extLst>
            </c:dLbl>
            <c:dLbl>
              <c:idx val="1"/>
              <c:layout>
                <c:manualLayout>
                  <c:x val="0.24622987751531047"/>
                  <c:y val="4.56781940479885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E85F-0047-A0F7-D46866AB04BE}"/>
                </c:ext>
              </c:extLst>
            </c:dLbl>
            <c:dLbl>
              <c:idx val="2"/>
              <c:layout>
                <c:manualLayout>
                  <c:x val="0.16102055993000863"/>
                  <c:y val="9.135458988347222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2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E85F-0047-A0F7-D46866AB04BE}"/>
                </c:ext>
              </c:extLst>
            </c:dLbl>
            <c:dLbl>
              <c:idx val="3"/>
              <c:layout>
                <c:manualLayout>
                  <c:x val="0.11321402012248469"/>
                  <c:y val="6.851549285947796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6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7-E85F-0047-A0F7-D46866AB04BE}"/>
                </c:ext>
              </c:extLst>
            </c:dLbl>
            <c:dLbl>
              <c:idx val="4"/>
              <c:layout>
                <c:manualLayout>
                  <c:x val="8.5657480314960524E-2"/>
                  <c:y val="4.567999226049337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5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E85F-0047-A0F7-D46866AB04BE}"/>
                </c:ext>
              </c:extLst>
            </c:dLbl>
            <c:dLbl>
              <c:idx val="5"/>
              <c:layout>
                <c:manualLayout>
                  <c:x val="4.9898950131233598E-2"/>
                  <c:y val="4.567459762297885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4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E-AB30-4AE6-820B-012EB5E0DB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91440" tIns="19050" rIns="0" bIns="19050" anchor="ctr">
                <a:spAutoFit/>
              </a:bodyPr>
              <a:lstStyle/>
              <a:p>
                <a:pPr>
                  <a:defRPr sz="1800" b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Φύλλο1!$A$2:$A$7</c:f>
              <c:strCache>
                <c:ptCount val="6"/>
                <c:pt idx="0">
                  <c:v>Οικονομική Ανάπτυξη</c:v>
                </c:pt>
                <c:pt idx="1">
                  <c:v>Ενίσχυση Κοινωνικού Κράτους και αντιμετώπιση ανισοτήτων</c:v>
                </c:pt>
                <c:pt idx="2">
                  <c:v>Θέματα Δημοκρατίας και δικαιωμάτων (του ανθρώπου και του πολίτη)</c:v>
                </c:pt>
                <c:pt idx="3">
                  <c:v>Ενίσχυση της αμυντικής ικανότητας της χώρας</c:v>
                </c:pt>
                <c:pt idx="4">
                  <c:v>Προστασία Περιβάλλοντος</c:v>
                </c:pt>
                <c:pt idx="5">
                  <c:v>ΔΓ/ΔΑ</c:v>
                </c:pt>
              </c:strCache>
            </c:strRef>
          </c:cat>
          <c:val>
            <c:numRef>
              <c:f>Φύλλο1!$B$2:$B$7</c:f>
              <c:numCache>
                <c:formatCode>0.0%</c:formatCode>
                <c:ptCount val="6"/>
                <c:pt idx="0">
                  <c:v>0.53030303030303028</c:v>
                </c:pt>
                <c:pt idx="1">
                  <c:v>0.47594936708860758</c:v>
                </c:pt>
                <c:pt idx="2">
                  <c:v>0.22921914357682618</c:v>
                </c:pt>
                <c:pt idx="3">
                  <c:v>0.16834170854271358</c:v>
                </c:pt>
                <c:pt idx="4">
                  <c:v>0.10075566750629723</c:v>
                </c:pt>
                <c:pt idx="5">
                  <c:v>2.7568922305764409E-2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85F-0047-A0F7-D46866AB04B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581981208"/>
        <c:axId val="581978584"/>
      </c:barChart>
      <c:valAx>
        <c:axId val="581978584"/>
        <c:scaling>
          <c:orientation val="minMax"/>
        </c:scaling>
        <c:delete val="1"/>
        <c:axPos val="t"/>
        <c:numFmt formatCode="0.0%" sourceLinked="1"/>
        <c:majorTickMark val="out"/>
        <c:minorTickMark val="none"/>
        <c:tickLblPos val="nextTo"/>
        <c:crossAx val="581981208"/>
        <c:crosses val="autoZero"/>
        <c:crossBetween val="between"/>
      </c:valAx>
      <c:catAx>
        <c:axId val="5819812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85000"/>
                <a:lumOff val="1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19785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>
      <a:glow rad="63500">
        <a:schemeClr val="accent1">
          <a:satMod val="175000"/>
          <a:alpha val="40000"/>
        </a:schemeClr>
      </a:glow>
    </a:effectLst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236176727909011"/>
          <c:y val="6.7327801951748908E-2"/>
          <c:w val="0.40348206474190723"/>
          <c:h val="0.8715914432417599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ΣΥΝΟΛΟ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85F-0047-A0F7-D46866AB04BE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E85F-0047-A0F7-D46866AB04B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85F-0047-A0F7-D46866AB04B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85F-0047-A0F7-D46866AB04B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E85F-0047-A0F7-D46866AB04BE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AB30-4AE6-820B-012EB5E0DBE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E85F-0047-A0F7-D46866AB04BE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E85F-0047-A0F7-D46866AB04BE}"/>
              </c:ext>
            </c:extLst>
          </c:dPt>
          <c:dLbls>
            <c:dLbl>
              <c:idx val="0"/>
              <c:layout>
                <c:manualLayout>
                  <c:x val="0.23335936132983356"/>
                  <c:y val="5.3946375145250617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tx2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E85F-0047-A0F7-D46866AB04BE}"/>
                </c:ext>
              </c:extLst>
            </c:dLbl>
            <c:dLbl>
              <c:idx val="1"/>
              <c:layout>
                <c:manualLayout>
                  <c:x val="0.24206321084864391"/>
                  <c:y val="2.28426934490043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E85F-0047-A0F7-D46866AB04BE}"/>
                </c:ext>
              </c:extLst>
            </c:dLbl>
            <c:dLbl>
              <c:idx val="2"/>
              <c:layout>
                <c:manualLayout>
                  <c:x val="0.22074278215223106"/>
                  <c:y val="-4.566560656045422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2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E85F-0047-A0F7-D46866AB04BE}"/>
                </c:ext>
              </c:extLst>
            </c:dLbl>
            <c:dLbl>
              <c:idx val="3"/>
              <c:layout>
                <c:manualLayout>
                  <c:x val="0.16599179790026236"/>
                  <c:y val="2.284269344900395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5">
                          <a:lumMod val="75000"/>
                        </a:schemeClr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7-E85F-0047-A0F7-D46866AB04BE}"/>
                </c:ext>
              </c:extLst>
            </c:dLbl>
            <c:dLbl>
              <c:idx val="4"/>
              <c:layout>
                <c:manualLayout>
                  <c:x val="0.14121303587051617"/>
                  <c:y val="2.284449166150963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5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E85F-0047-A0F7-D46866AB04BE}"/>
                </c:ext>
              </c:extLst>
            </c:dLbl>
            <c:dLbl>
              <c:idx val="5"/>
              <c:layout>
                <c:manualLayout>
                  <c:x val="4.9898950131233598E-2"/>
                  <c:y val="4.567459762297885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6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E-AB30-4AE6-820B-012EB5E0DBE2}"/>
                </c:ext>
              </c:extLst>
            </c:dLbl>
            <c:dLbl>
              <c:idx val="6"/>
              <c:layout>
                <c:manualLayout>
                  <c:x val="0.10379735345581792"/>
                  <c:y val="4.567459762297885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4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D-E85F-0047-A0F7-D46866AB04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91440" tIns="19050" rIns="0" bIns="19050" anchor="ctr">
                <a:spAutoFit/>
              </a:bodyPr>
              <a:lstStyle/>
              <a:p>
                <a:pPr>
                  <a:defRPr sz="1800" b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Φύλλο1!$A$2:$A$8</c:f>
              <c:strCache>
                <c:ptCount val="7"/>
                <c:pt idx="0">
                  <c:v>Να μην συμπράξει με κανένα- να ξαναγίνουν εκλογές</c:v>
                </c:pt>
                <c:pt idx="1">
                  <c:v>Να κάνει  κυβέρνηση με τη ΝΔ με  προγραμματική συμφωνία με σαφείς δεσμεύσεις για το Κοινωνικό Κράτος και την Προστασία του Περιβάλλοντος</c:v>
                </c:pt>
                <c:pt idx="2">
                  <c:v>Να κάνει οπωσδήποτε κυβέρνηση με τη ΝΔ</c:v>
                </c:pt>
                <c:pt idx="3">
                  <c:v>Να ζητήσει να σχηματιστεί κυβέρνηση και των 3 κομμάτων</c:v>
                </c:pt>
                <c:pt idx="4">
                  <c:v>Να κάνει οπωσδήποτε κυβέρνηση με Τον ΣΥΡΙΖΑ</c:v>
                </c:pt>
                <c:pt idx="5">
                  <c:v>Να κάνει  κυβέρνηση με τον ΣΥΡΙΖΑ  με  προγραμματική συμφωνία με σαφείς δεσμεύσεις για θέματα σεβασμού των θεσμών και οικονομικής στήριξης της μεσαίας τάξης</c:v>
                </c:pt>
                <c:pt idx="6">
                  <c:v>ΔΓ/ΔΑ</c:v>
                </c:pt>
              </c:strCache>
            </c:strRef>
          </c:cat>
          <c:val>
            <c:numRef>
              <c:f>Φύλλο1!$B$2:$B$8</c:f>
              <c:numCache>
                <c:formatCode>0.0%</c:formatCode>
                <c:ptCount val="7"/>
                <c:pt idx="0">
                  <c:v>0.22670025188916881</c:v>
                </c:pt>
                <c:pt idx="1">
                  <c:v>0.21662468513853911</c:v>
                </c:pt>
                <c:pt idx="2">
                  <c:v>0.20906801007556669</c:v>
                </c:pt>
                <c:pt idx="3">
                  <c:v>0.146095717884131</c:v>
                </c:pt>
                <c:pt idx="4">
                  <c:v>0.1032745591939547</c:v>
                </c:pt>
                <c:pt idx="5">
                  <c:v>2.2670025188916879E-2</c:v>
                </c:pt>
                <c:pt idx="6">
                  <c:v>7.5566750629722929E-2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85F-0047-A0F7-D46866AB04B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581981208"/>
        <c:axId val="581978584"/>
      </c:barChart>
      <c:valAx>
        <c:axId val="581978584"/>
        <c:scaling>
          <c:orientation val="minMax"/>
        </c:scaling>
        <c:delete val="1"/>
        <c:axPos val="t"/>
        <c:numFmt formatCode="0.0%" sourceLinked="1"/>
        <c:majorTickMark val="out"/>
        <c:minorTickMark val="none"/>
        <c:tickLblPos val="nextTo"/>
        <c:crossAx val="581981208"/>
        <c:crosses val="autoZero"/>
        <c:crossBetween val="between"/>
      </c:valAx>
      <c:catAx>
        <c:axId val="5819812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85000"/>
                <a:lumOff val="1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19785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>
      <a:glow rad="63500">
        <a:schemeClr val="accent1">
          <a:satMod val="175000"/>
          <a:alpha val="40000"/>
        </a:schemeClr>
      </a:glow>
    </a:effectLst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111767279090118"/>
          <c:y val="6.7327801951748908E-2"/>
          <c:w val="0.56598206474190715"/>
          <c:h val="0.8715914432417599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ΣΥΝΟΛΟ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85F-0047-A0F7-D46866AB04BE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E85F-0047-A0F7-D46866AB04B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85F-0047-A0F7-D46866AB04B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85F-0047-A0F7-D46866AB04B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E85F-0047-A0F7-D46866AB04BE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AB30-4AE6-820B-012EB5E0DBE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E85F-0047-A0F7-D46866AB04BE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E85F-0047-A0F7-D46866AB04BE}"/>
              </c:ext>
            </c:extLst>
          </c:dPt>
          <c:dLbls>
            <c:dLbl>
              <c:idx val="0"/>
              <c:layout>
                <c:manualLayout>
                  <c:x val="0.29447047244094476"/>
                  <c:y val="2.284628987401363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tx2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E85F-0047-A0F7-D46866AB04BE}"/>
                </c:ext>
              </c:extLst>
            </c:dLbl>
            <c:dLbl>
              <c:idx val="1"/>
              <c:layout>
                <c:manualLayout>
                  <c:x val="0.13928543307086613"/>
                  <c:y val="2.284449166150879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E85F-0047-A0F7-D46866AB04BE}"/>
                </c:ext>
              </c:extLst>
            </c:dLbl>
            <c:dLbl>
              <c:idx val="2"/>
              <c:layout>
                <c:manualLayout>
                  <c:x val="8.7409448818897631E-2"/>
                  <c:y val="1.0789275029050123E-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2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E85F-0047-A0F7-D46866AB04BE}"/>
                </c:ext>
              </c:extLst>
            </c:dLbl>
            <c:dLbl>
              <c:idx val="3"/>
              <c:layout>
                <c:manualLayout>
                  <c:x val="7.5714020122484696E-2"/>
                  <c:y val="6.851908928448765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5">
                          <a:lumMod val="75000"/>
                        </a:schemeClr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7-E85F-0047-A0F7-D46866AB04BE}"/>
                </c:ext>
              </c:extLst>
            </c:dLbl>
            <c:dLbl>
              <c:idx val="4"/>
              <c:layout>
                <c:manualLayout>
                  <c:x val="0.11760192475940497"/>
                  <c:y val="2.284628987401447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5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E85F-0047-A0F7-D46866AB04BE}"/>
                </c:ext>
              </c:extLst>
            </c:dLbl>
            <c:dLbl>
              <c:idx val="5"/>
              <c:layout>
                <c:manualLayout>
                  <c:x val="4.9898950131233598E-2"/>
                  <c:y val="4.567459762297885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4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E-AB30-4AE6-820B-012EB5E0DBE2}"/>
                </c:ext>
              </c:extLst>
            </c:dLbl>
            <c:dLbl>
              <c:idx val="6"/>
              <c:layout>
                <c:manualLayout>
                  <c:x val="0.10379735345581792"/>
                  <c:y val="4.567459762297885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91440" tIns="19050" rIns="0" bIns="19050" anchor="ctr">
                  <a:spAutoFit/>
                </a:bodyPr>
                <a:lstStyle/>
                <a:p>
                  <a:pPr>
                    <a:defRPr sz="1800" b="1">
                      <a:solidFill>
                        <a:schemeClr val="accent4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D-E85F-0047-A0F7-D46866AB04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91440" tIns="19050" rIns="0" bIns="19050" anchor="ctr">
                <a:spAutoFit/>
              </a:bodyPr>
              <a:lstStyle/>
              <a:p>
                <a:pPr>
                  <a:defRPr sz="1800" b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Φύλλο1!$A$2:$A$7</c:f>
              <c:strCache>
                <c:ptCount val="6"/>
                <c:pt idx="0">
                  <c:v>Θετικά</c:v>
                </c:pt>
                <c:pt idx="1">
                  <c:v>Μάλλον θετικά</c:v>
                </c:pt>
                <c:pt idx="2">
                  <c:v>Αρνητικά</c:v>
                </c:pt>
                <c:pt idx="3">
                  <c:v>Μάλλον αρνητικά</c:v>
                </c:pt>
                <c:pt idx="4">
                  <c:v>Δεν παίζει κανένα ρόλο</c:v>
                </c:pt>
                <c:pt idx="5">
                  <c:v>ΔΓ/ΔΑ</c:v>
                </c:pt>
              </c:strCache>
            </c:strRef>
          </c:cat>
          <c:val>
            <c:numRef>
              <c:f>Φύλλο1!$B$2:$B$7</c:f>
              <c:numCache>
                <c:formatCode>0.0%</c:formatCode>
                <c:ptCount val="6"/>
                <c:pt idx="0">
                  <c:v>0.5252525252525253</c:v>
                </c:pt>
                <c:pt idx="1">
                  <c:v>0.1994949494949495</c:v>
                </c:pt>
                <c:pt idx="2">
                  <c:v>5.5555555555555552E-2</c:v>
                </c:pt>
                <c:pt idx="3">
                  <c:v>4.2929292929292928E-2</c:v>
                </c:pt>
                <c:pt idx="4">
                  <c:v>0.15151515151515149</c:v>
                </c:pt>
                <c:pt idx="5">
                  <c:v>2.5252525252525249E-2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85F-0047-A0F7-D46866AB04B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581981208"/>
        <c:axId val="581978584"/>
      </c:barChart>
      <c:valAx>
        <c:axId val="581978584"/>
        <c:scaling>
          <c:orientation val="minMax"/>
        </c:scaling>
        <c:delete val="1"/>
        <c:axPos val="t"/>
        <c:numFmt formatCode="0.0%" sourceLinked="1"/>
        <c:majorTickMark val="out"/>
        <c:minorTickMark val="none"/>
        <c:tickLblPos val="nextTo"/>
        <c:crossAx val="581981208"/>
        <c:crosses val="autoZero"/>
        <c:crossBetween val="between"/>
      </c:valAx>
      <c:catAx>
        <c:axId val="5819812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85000"/>
                <a:lumOff val="1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19785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>
      <a:glow rad="63500">
        <a:schemeClr val="accent1">
          <a:satMod val="175000"/>
          <a:alpha val="40000"/>
        </a:schemeClr>
      </a:glow>
    </a:effectLst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0.89861</cdr:x>
      <cdr:y>0.91436</cdr:y>
    </cdr:from>
    <cdr:to>
      <cdr:x>1</cdr:x>
      <cdr:y>1</cdr:y>
    </cdr:to>
    <cdr:sp macro="" textlink="">
      <cdr:nvSpPr>
        <cdr:cNvPr id="2" name="4 - Θέση αριθμού διαφάνειας">
          <a:extLst xmlns:a="http://schemas.openxmlformats.org/drawingml/2006/main">
            <a:ext uri="{FF2B5EF4-FFF2-40B4-BE49-F238E27FC236}">
              <a16:creationId xmlns:a16="http://schemas.microsoft.com/office/drawing/2014/main" id="{34D80601-9C78-C446-A1E1-86C6024E4833}"/>
            </a:ext>
          </a:extLst>
        </cdr:cNvPr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8267700" y="6431979"/>
          <a:ext cx="927100" cy="476250"/>
        </a:xfrm>
        <a:noFill xmlns:a="http://schemas.openxmlformats.org/drawingml/2006/main"/>
        <a:ln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spcBef>
              <a:spcPct val="0"/>
            </a:spcBef>
            <a:buFontTx/>
            <a:buNone/>
          </a:pPr>
          <a:fld id="{A50C4784-3D4F-354E-8302-A03CF1E48524}" type="slidenum">
            <a:rPr lang="el-GR" altLang="en-US" sz="1600">
              <a:latin typeface="+mj-lt"/>
            </a:rPr>
            <a:pPr algn="ctr">
              <a:spcBef>
                <a:spcPct val="0"/>
              </a:spcBef>
              <a:buFontTx/>
              <a:buNone/>
            </a:pPr>
            <a:t>8</a:t>
          </a:fld>
          <a:endParaRPr lang="el-GR" altLang="en-US" sz="1600" dirty="0">
            <a:latin typeface="+mj-lt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0.89861</cdr:x>
      <cdr:y>0.91436</cdr:y>
    </cdr:from>
    <cdr:to>
      <cdr:x>1</cdr:x>
      <cdr:y>1</cdr:y>
    </cdr:to>
    <cdr:sp macro="" textlink="">
      <cdr:nvSpPr>
        <cdr:cNvPr id="2" name="4 - Θέση αριθμού διαφάνειας">
          <a:extLst xmlns:a="http://schemas.openxmlformats.org/drawingml/2006/main">
            <a:ext uri="{FF2B5EF4-FFF2-40B4-BE49-F238E27FC236}">
              <a16:creationId xmlns:a16="http://schemas.microsoft.com/office/drawing/2014/main" id="{34D80601-9C78-C446-A1E1-86C6024E4833}"/>
            </a:ext>
          </a:extLst>
        </cdr:cNvPr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8267700" y="6431979"/>
          <a:ext cx="927100" cy="476250"/>
        </a:xfrm>
        <a:noFill xmlns:a="http://schemas.openxmlformats.org/drawingml/2006/main"/>
        <a:ln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spcBef>
              <a:spcPct val="0"/>
            </a:spcBef>
            <a:buFontTx/>
            <a:buNone/>
          </a:pPr>
          <a:fld id="{A50C4784-3D4F-354E-8302-A03CF1E48524}" type="slidenum">
            <a:rPr lang="el-GR" altLang="en-US" sz="1600">
              <a:latin typeface="+mj-lt"/>
            </a:rPr>
            <a:pPr algn="ctr">
              <a:spcBef>
                <a:spcPct val="0"/>
              </a:spcBef>
              <a:buFontTx/>
              <a:buNone/>
            </a:pPr>
            <a:t>9</a:t>
          </a:fld>
          <a:endParaRPr lang="el-GR" altLang="en-US" sz="1600" dirty="0">
            <a:latin typeface="+mj-lt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0.22963</cdr:x>
      <cdr:y>0.82013</cdr:y>
    </cdr:from>
    <cdr:to>
      <cdr:x>0.3037</cdr:x>
      <cdr:y>0.8872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F10EF6D-D15A-3545-AB48-8C500BE20FD0}"/>
            </a:ext>
          </a:extLst>
        </cdr:cNvPr>
        <cdr:cNvSpPr txBox="1"/>
      </cdr:nvSpPr>
      <cdr:spPr>
        <a:xfrm xmlns:a="http://schemas.openxmlformats.org/drawingml/2006/main">
          <a:off x="2099733" y="4555169"/>
          <a:ext cx="677334" cy="3725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1F456-D0B3-0846-A6DB-743B438F7743}" type="datetimeFigureOut">
              <a:rPr lang="en-US" smtClean="0"/>
              <a:t>6/29/21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67FDD8-9A88-494E-BFF5-599046B0D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222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9144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4"/>
            <a:ext cx="9144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514350" rtl="0" eaLnBrk="1" fontAlgn="auto" latinLnBrk="1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5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514350" rtl="0" eaLnBrk="1" fontAlgn="auto" latinLnBrk="1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4737948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2CC-F3D9-41D4-BCE4-C208E61A3F31}" type="datetimeFigureOut">
              <a:rPr lang="en-US" smtClean="0"/>
              <a:t>6/29/21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5068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2CC-F3D9-41D4-BCE4-C208E61A3F31}" type="datetimeFigureOut">
              <a:rPr lang="en-US" smtClean="0"/>
              <a:t>6/29/21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58373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5662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</p:sldLayoutIdLst>
  <p:hf sldNum="0"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Relationship Id="rId4" Type="http://schemas.microsoft.com/office/2007/relationships/hdphoto" Target="../media/hdphoto2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Relationship Id="rId4" Type="http://schemas.microsoft.com/office/2007/relationships/hdphoto" Target="../media/hdphoto2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Relationship Id="rId4" Type="http://schemas.microsoft.com/office/2007/relationships/hdphoto" Target="../media/hdphoto2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Relationship Id="rId4" Type="http://schemas.microsoft.com/office/2007/relationships/hdphoto" Target="../media/hdphoto2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Relationship Id="rId4" Type="http://schemas.microsoft.com/office/2007/relationships/hdphoto" Target="../media/hdphoto2.wdp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3.xml"/><Relationship Id="rId4" Type="http://schemas.microsoft.com/office/2007/relationships/hdphoto" Target="../media/hdphoto2.wdp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5.svg"/><Relationship Id="rId7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13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3.xml"/><Relationship Id="rId4" Type="http://schemas.microsoft.com/office/2007/relationships/hdphoto" Target="../media/hdphoto2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3.xml"/><Relationship Id="rId4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alpha val="85000"/>
              </a:schemeClr>
            </a:gs>
            <a:gs pos="31000">
              <a:schemeClr val="accent6">
                <a:lumMod val="40000"/>
                <a:lumOff val="60000"/>
              </a:schemeClr>
            </a:gs>
            <a:gs pos="50000">
              <a:schemeClr val="accent6">
                <a:lumMod val="60000"/>
                <a:lumOff val="40000"/>
              </a:schemeClr>
            </a:gs>
            <a:gs pos="72000">
              <a:schemeClr val="accent6">
                <a:lumMod val="75000"/>
                <a:alpha val="90000"/>
              </a:schemeClr>
            </a:gs>
            <a:gs pos="97000">
              <a:schemeClr val="accent6">
                <a:lumMod val="50000"/>
              </a:schemeClr>
            </a:gs>
            <a:gs pos="15000">
              <a:schemeClr val="accent6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e 5">
            <a:extLst>
              <a:ext uri="{FF2B5EF4-FFF2-40B4-BE49-F238E27FC236}">
                <a16:creationId xmlns:a16="http://schemas.microsoft.com/office/drawing/2014/main" id="{066EF802-A224-284E-AF99-B2CA61F14761}"/>
              </a:ext>
            </a:extLst>
          </p:cNvPr>
          <p:cNvSpPr/>
          <p:nvPr/>
        </p:nvSpPr>
        <p:spPr>
          <a:xfrm>
            <a:off x="-6088264" y="-6896078"/>
            <a:ext cx="12131878" cy="13767141"/>
          </a:xfrm>
          <a:prstGeom prst="pie">
            <a:avLst>
              <a:gd name="adj1" fmla="val 0"/>
              <a:gd name="adj2" fmla="val 5397269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37" name="Picture 7" descr="Εικόνα1">
            <a:extLst>
              <a:ext uri="{FF2B5EF4-FFF2-40B4-BE49-F238E27FC236}">
                <a16:creationId xmlns:a16="http://schemas.microsoft.com/office/drawing/2014/main" id="{A17920EC-0E0F-D641-9CD1-D4D6DABDC5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5888" y="1239899"/>
            <a:ext cx="3372636" cy="31892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04ABF71-8B13-4144-9260-68D9FE3B50E8}"/>
              </a:ext>
            </a:extLst>
          </p:cNvPr>
          <p:cNvSpPr txBox="1"/>
          <p:nvPr/>
        </p:nvSpPr>
        <p:spPr>
          <a:xfrm>
            <a:off x="3538517" y="5835494"/>
            <a:ext cx="5394694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el-GR" sz="2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ΚΙΝΗΜΑ ΑΛΛΑΓΗΣ – ΙΟΥΝΙΟΣ  202</a:t>
            </a:r>
            <a:r>
              <a:rPr lang="en-US" sz="2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</a:t>
            </a:r>
            <a:endParaRPr lang="en-US" sz="16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5883490D-CE34-4421-9104-2750D10DBC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4691" y="878140"/>
            <a:ext cx="2870066" cy="39127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97258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Γράφημα 3">
            <a:extLst>
              <a:ext uri="{FF2B5EF4-FFF2-40B4-BE49-F238E27FC236}">
                <a16:creationId xmlns:a16="http://schemas.microsoft.com/office/drawing/2014/main" id="{244B9F67-0541-F04D-BBAF-ABDDA72B17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9442776"/>
              </p:ext>
            </p:extLst>
          </p:nvPr>
        </p:nvGraphicFramePr>
        <p:xfrm>
          <a:off x="0" y="1296921"/>
          <a:ext cx="9144000" cy="5561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4 - Θέση αριθμού διαφάνειας">
            <a:extLst>
              <a:ext uri="{FF2B5EF4-FFF2-40B4-BE49-F238E27FC236}">
                <a16:creationId xmlns:a16="http://schemas.microsoft.com/office/drawing/2014/main" id="{768E1C56-E29F-5540-B38B-AB489897F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16900" y="6381179"/>
            <a:ext cx="9271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A50C4784-3D4F-354E-8302-A03CF1E48524}" type="slidenum">
              <a:rPr lang="el-GR" altLang="en-US" sz="1600">
                <a:latin typeface="+mj-lt"/>
              </a:rPr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l-GR" altLang="en-US" sz="1600" dirty="0">
              <a:latin typeface="+mj-lt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9A74A30-7B4E-4FBE-83C6-C1009FFB9B61}"/>
              </a:ext>
            </a:extLst>
          </p:cNvPr>
          <p:cNvGrpSpPr/>
          <p:nvPr/>
        </p:nvGrpSpPr>
        <p:grpSpPr>
          <a:xfrm>
            <a:off x="1" y="-7"/>
            <a:ext cx="9161251" cy="1301686"/>
            <a:chOff x="1" y="-7"/>
            <a:chExt cx="9161251" cy="13016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3" name="Picture 4" descr="TO_THE_POINT_final">
              <a:extLst>
                <a:ext uri="{FF2B5EF4-FFF2-40B4-BE49-F238E27FC236}">
                  <a16:creationId xmlns:a16="http://schemas.microsoft.com/office/drawing/2014/main" id="{5448116B-748F-4C2C-9F21-9B1B11F11E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7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1"/>
              <a:ext cx="1371600" cy="1296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Parallelogram 13">
              <a:extLst>
                <a:ext uri="{FF2B5EF4-FFF2-40B4-BE49-F238E27FC236}">
                  <a16:creationId xmlns:a16="http://schemas.microsoft.com/office/drawing/2014/main" id="{74B4221C-52DE-4734-853B-7D3A308FDDA5}"/>
                </a:ext>
              </a:extLst>
            </p:cNvPr>
            <p:cNvSpPr/>
            <p:nvPr/>
          </p:nvSpPr>
          <p:spPr>
            <a:xfrm>
              <a:off x="1446380" y="-7"/>
              <a:ext cx="7714872" cy="1299600"/>
            </a:xfrm>
            <a:prstGeom prst="parallelogram">
              <a:avLst>
                <a:gd name="adj" fmla="val 30956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F001ECA9-F630-4B6D-A08D-A3B8F5C87BAF}"/>
                </a:ext>
              </a:extLst>
            </p:cNvPr>
            <p:cNvSpPr/>
            <p:nvPr/>
          </p:nvSpPr>
          <p:spPr>
            <a:xfrm rot="5400000">
              <a:off x="919363" y="453193"/>
              <a:ext cx="1296928" cy="390527"/>
            </a:xfrm>
            <a:prstGeom prst="rtTriangle">
              <a:avLst/>
            </a:prstGeom>
            <a:solidFill>
              <a:srgbClr val="2B2B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Parallelogram 15">
              <a:extLst>
                <a:ext uri="{FF2B5EF4-FFF2-40B4-BE49-F238E27FC236}">
                  <a16:creationId xmlns:a16="http://schemas.microsoft.com/office/drawing/2014/main" id="{16C64F52-F99E-45B1-81CD-06428C3250F5}"/>
                </a:ext>
              </a:extLst>
            </p:cNvPr>
            <p:cNvSpPr/>
            <p:nvPr/>
          </p:nvSpPr>
          <p:spPr>
            <a:xfrm>
              <a:off x="1933572" y="571"/>
              <a:ext cx="7210428" cy="1299600"/>
            </a:xfrm>
            <a:prstGeom prst="parallelogram">
              <a:avLst>
                <a:gd name="adj" fmla="val 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r"/>
              <a:endParaRPr lang="en-US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algn="r"/>
              <a:r>
                <a:rPr lang="el-GR" sz="16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Σε ποιον από τους παρακάτω τομείς πιστεύετε ότι πρέπει να δώσει μεγαλύτερη έμφαση στην πολιτική του το ΚΙΝΑΛ;</a:t>
              </a:r>
              <a:endParaRPr lang="en-US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algn="r"/>
              <a:endParaRPr lang="en-US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algn="r"/>
              <a:r>
                <a:rPr lang="el-GR" sz="16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   </a:t>
              </a:r>
              <a:r>
                <a:rPr lang="el-GR" sz="1600" b="1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ΚΥΚΛΙΚΗ ΑΝΑΦΟΡΑ – 2 ΑΠΑΝΤΉΣΕΙΣ</a:t>
              </a:r>
              <a:endParaRPr lang="en-US" sz="12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59D5EACE-932E-4911-8F40-96C9483B802D}"/>
                </a:ext>
              </a:extLst>
            </p:cNvPr>
            <p:cNvSpPr/>
            <p:nvPr/>
          </p:nvSpPr>
          <p:spPr>
            <a:xfrm rot="16200000">
              <a:off x="1088510" y="456614"/>
              <a:ext cx="1299600" cy="390529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0394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Γράφημα 3">
            <a:extLst>
              <a:ext uri="{FF2B5EF4-FFF2-40B4-BE49-F238E27FC236}">
                <a16:creationId xmlns:a16="http://schemas.microsoft.com/office/drawing/2014/main" id="{244B9F67-0541-F04D-BBAF-ABDDA72B17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9091594"/>
              </p:ext>
            </p:extLst>
          </p:nvPr>
        </p:nvGraphicFramePr>
        <p:xfrm>
          <a:off x="0" y="1296921"/>
          <a:ext cx="9144000" cy="5561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4 - Θέση αριθμού διαφάνειας">
            <a:extLst>
              <a:ext uri="{FF2B5EF4-FFF2-40B4-BE49-F238E27FC236}">
                <a16:creationId xmlns:a16="http://schemas.microsoft.com/office/drawing/2014/main" id="{768E1C56-E29F-5540-B38B-AB489897F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16900" y="6381179"/>
            <a:ext cx="9271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A50C4784-3D4F-354E-8302-A03CF1E48524}" type="slidenum">
              <a:rPr lang="el-GR" altLang="en-US" sz="1600">
                <a:latin typeface="+mj-lt"/>
              </a:rPr>
              <a:pPr algn="ctr">
                <a:spcBef>
                  <a:spcPct val="0"/>
                </a:spcBef>
                <a:buFontTx/>
                <a:buNone/>
              </a:pPr>
              <a:t>11</a:t>
            </a:fld>
            <a:endParaRPr lang="el-GR" altLang="en-US" sz="1600" dirty="0">
              <a:latin typeface="+mj-lt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9A74A30-7B4E-4FBE-83C6-C1009FFB9B61}"/>
              </a:ext>
            </a:extLst>
          </p:cNvPr>
          <p:cNvGrpSpPr/>
          <p:nvPr/>
        </p:nvGrpSpPr>
        <p:grpSpPr>
          <a:xfrm>
            <a:off x="1" y="-7"/>
            <a:ext cx="9161251" cy="1301686"/>
            <a:chOff x="1" y="-7"/>
            <a:chExt cx="9161251" cy="13016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3" name="Picture 4" descr="TO_THE_POINT_final">
              <a:extLst>
                <a:ext uri="{FF2B5EF4-FFF2-40B4-BE49-F238E27FC236}">
                  <a16:creationId xmlns:a16="http://schemas.microsoft.com/office/drawing/2014/main" id="{5448116B-748F-4C2C-9F21-9B1B11F11E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7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1"/>
              <a:ext cx="1371600" cy="1296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Parallelogram 13">
              <a:extLst>
                <a:ext uri="{FF2B5EF4-FFF2-40B4-BE49-F238E27FC236}">
                  <a16:creationId xmlns:a16="http://schemas.microsoft.com/office/drawing/2014/main" id="{74B4221C-52DE-4734-853B-7D3A308FDDA5}"/>
                </a:ext>
              </a:extLst>
            </p:cNvPr>
            <p:cNvSpPr/>
            <p:nvPr/>
          </p:nvSpPr>
          <p:spPr>
            <a:xfrm>
              <a:off x="1446380" y="-7"/>
              <a:ext cx="7714872" cy="1299600"/>
            </a:xfrm>
            <a:prstGeom prst="parallelogram">
              <a:avLst>
                <a:gd name="adj" fmla="val 30956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F001ECA9-F630-4B6D-A08D-A3B8F5C87BAF}"/>
                </a:ext>
              </a:extLst>
            </p:cNvPr>
            <p:cNvSpPr/>
            <p:nvPr/>
          </p:nvSpPr>
          <p:spPr>
            <a:xfrm rot="5400000">
              <a:off x="919363" y="453193"/>
              <a:ext cx="1296928" cy="390527"/>
            </a:xfrm>
            <a:prstGeom prst="rtTriangle">
              <a:avLst/>
            </a:prstGeom>
            <a:solidFill>
              <a:srgbClr val="2B2B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Parallelogram 15">
              <a:extLst>
                <a:ext uri="{FF2B5EF4-FFF2-40B4-BE49-F238E27FC236}">
                  <a16:creationId xmlns:a16="http://schemas.microsoft.com/office/drawing/2014/main" id="{16C64F52-F99E-45B1-81CD-06428C3250F5}"/>
                </a:ext>
              </a:extLst>
            </p:cNvPr>
            <p:cNvSpPr/>
            <p:nvPr/>
          </p:nvSpPr>
          <p:spPr>
            <a:xfrm>
              <a:off x="1933572" y="571"/>
              <a:ext cx="7210428" cy="1299600"/>
            </a:xfrm>
            <a:prstGeom prst="parallelogram">
              <a:avLst>
                <a:gd name="adj" fmla="val 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r"/>
              <a:r>
                <a:rPr lang="el-GR" sz="16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Αν γίνουν σχετικά σύντομα βουλευτικές εκλογές και δεν προκύψει αυτοδύναμη κυβέρνηση, εσείς τι πιστεύετε ότι πρέπει να κάνει το ΚΙΝΑΛ;</a:t>
              </a:r>
              <a:endParaRPr lang="en-US" sz="12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59D5EACE-932E-4911-8F40-96C9483B802D}"/>
                </a:ext>
              </a:extLst>
            </p:cNvPr>
            <p:cNvSpPr/>
            <p:nvPr/>
          </p:nvSpPr>
          <p:spPr>
            <a:xfrm rot="16200000">
              <a:off x="1088510" y="456614"/>
              <a:ext cx="1299600" cy="390529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154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Γράφημα 3">
            <a:extLst>
              <a:ext uri="{FF2B5EF4-FFF2-40B4-BE49-F238E27FC236}">
                <a16:creationId xmlns:a16="http://schemas.microsoft.com/office/drawing/2014/main" id="{244B9F67-0541-F04D-BBAF-ABDDA72B17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8391744"/>
              </p:ext>
            </p:extLst>
          </p:nvPr>
        </p:nvGraphicFramePr>
        <p:xfrm>
          <a:off x="0" y="1296921"/>
          <a:ext cx="9144000" cy="5561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4 - Θέση αριθμού διαφάνειας">
            <a:extLst>
              <a:ext uri="{FF2B5EF4-FFF2-40B4-BE49-F238E27FC236}">
                <a16:creationId xmlns:a16="http://schemas.microsoft.com/office/drawing/2014/main" id="{768E1C56-E29F-5540-B38B-AB489897F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16900" y="6381179"/>
            <a:ext cx="9271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A50C4784-3D4F-354E-8302-A03CF1E48524}" type="slidenum">
              <a:rPr lang="el-GR" altLang="en-US" sz="1600">
                <a:latin typeface="+mj-lt"/>
              </a:rPr>
              <a:pPr algn="ctr">
                <a:spcBef>
                  <a:spcPct val="0"/>
                </a:spcBef>
                <a:buFontTx/>
                <a:buNone/>
              </a:pPr>
              <a:t>12</a:t>
            </a:fld>
            <a:endParaRPr lang="el-GR" altLang="en-US" sz="1600" dirty="0">
              <a:latin typeface="+mj-lt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9A74A30-7B4E-4FBE-83C6-C1009FFB9B61}"/>
              </a:ext>
            </a:extLst>
          </p:cNvPr>
          <p:cNvGrpSpPr/>
          <p:nvPr/>
        </p:nvGrpSpPr>
        <p:grpSpPr>
          <a:xfrm>
            <a:off x="1" y="-7"/>
            <a:ext cx="9161251" cy="1301686"/>
            <a:chOff x="1" y="-7"/>
            <a:chExt cx="9161251" cy="13016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3" name="Picture 4" descr="TO_THE_POINT_final">
              <a:extLst>
                <a:ext uri="{FF2B5EF4-FFF2-40B4-BE49-F238E27FC236}">
                  <a16:creationId xmlns:a16="http://schemas.microsoft.com/office/drawing/2014/main" id="{5448116B-748F-4C2C-9F21-9B1B11F11E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7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1"/>
              <a:ext cx="1371600" cy="1296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Parallelogram 13">
              <a:extLst>
                <a:ext uri="{FF2B5EF4-FFF2-40B4-BE49-F238E27FC236}">
                  <a16:creationId xmlns:a16="http://schemas.microsoft.com/office/drawing/2014/main" id="{74B4221C-52DE-4734-853B-7D3A308FDDA5}"/>
                </a:ext>
              </a:extLst>
            </p:cNvPr>
            <p:cNvSpPr/>
            <p:nvPr/>
          </p:nvSpPr>
          <p:spPr>
            <a:xfrm>
              <a:off x="1446380" y="-7"/>
              <a:ext cx="7714872" cy="1299600"/>
            </a:xfrm>
            <a:prstGeom prst="parallelogram">
              <a:avLst>
                <a:gd name="adj" fmla="val 30956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F001ECA9-F630-4B6D-A08D-A3B8F5C87BAF}"/>
                </a:ext>
              </a:extLst>
            </p:cNvPr>
            <p:cNvSpPr/>
            <p:nvPr/>
          </p:nvSpPr>
          <p:spPr>
            <a:xfrm rot="5400000">
              <a:off x="919363" y="453193"/>
              <a:ext cx="1296928" cy="390527"/>
            </a:xfrm>
            <a:prstGeom prst="rtTriangle">
              <a:avLst/>
            </a:prstGeom>
            <a:solidFill>
              <a:srgbClr val="2B2B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Parallelogram 15">
              <a:extLst>
                <a:ext uri="{FF2B5EF4-FFF2-40B4-BE49-F238E27FC236}">
                  <a16:creationId xmlns:a16="http://schemas.microsoft.com/office/drawing/2014/main" id="{16C64F52-F99E-45B1-81CD-06428C3250F5}"/>
                </a:ext>
              </a:extLst>
            </p:cNvPr>
            <p:cNvSpPr/>
            <p:nvPr/>
          </p:nvSpPr>
          <p:spPr>
            <a:xfrm>
              <a:off x="1933572" y="571"/>
              <a:ext cx="7210428" cy="1299600"/>
            </a:xfrm>
            <a:prstGeom prst="parallelogram">
              <a:avLst>
                <a:gd name="adj" fmla="val 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r"/>
              <a:r>
                <a:rPr lang="el-GR" sz="16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Έχει διατυπωθεί η άποψη ότι πρέπει να εγκαταλειφθεί ο τίτλος του ΚΙΝΑΛ. Πώς θα βλέπατε εσείς προσωπικά την επαναφορά της ονομασίας ΠΑΣΟΚ και του συμβόλου του (πράσινου ήλιου);</a:t>
              </a:r>
              <a:endParaRPr lang="en-US" sz="12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59D5EACE-932E-4911-8F40-96C9483B802D}"/>
                </a:ext>
              </a:extLst>
            </p:cNvPr>
            <p:cNvSpPr/>
            <p:nvPr/>
          </p:nvSpPr>
          <p:spPr>
            <a:xfrm rot="16200000">
              <a:off x="1088510" y="456614"/>
              <a:ext cx="1299600" cy="390529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0233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Γράφημα 3">
            <a:extLst>
              <a:ext uri="{FF2B5EF4-FFF2-40B4-BE49-F238E27FC236}">
                <a16:creationId xmlns:a16="http://schemas.microsoft.com/office/drawing/2014/main" id="{244B9F67-0541-F04D-BBAF-ABDDA72B17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918751"/>
              </p:ext>
            </p:extLst>
          </p:nvPr>
        </p:nvGraphicFramePr>
        <p:xfrm>
          <a:off x="0" y="1296921"/>
          <a:ext cx="9144000" cy="5561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4 - Θέση αριθμού διαφάνειας">
            <a:extLst>
              <a:ext uri="{FF2B5EF4-FFF2-40B4-BE49-F238E27FC236}">
                <a16:creationId xmlns:a16="http://schemas.microsoft.com/office/drawing/2014/main" id="{768E1C56-E29F-5540-B38B-AB489897F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16900" y="6381179"/>
            <a:ext cx="9271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A50C4784-3D4F-354E-8302-A03CF1E48524}" type="slidenum">
              <a:rPr lang="el-GR" altLang="en-US" sz="1600">
                <a:latin typeface="+mj-lt"/>
              </a:rPr>
              <a:pPr algn="ctr">
                <a:spcBef>
                  <a:spcPct val="0"/>
                </a:spcBef>
                <a:buFontTx/>
                <a:buNone/>
              </a:pPr>
              <a:t>13</a:t>
            </a:fld>
            <a:endParaRPr lang="el-GR" altLang="en-US" sz="1600" dirty="0">
              <a:latin typeface="+mj-lt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9A74A30-7B4E-4FBE-83C6-C1009FFB9B61}"/>
              </a:ext>
            </a:extLst>
          </p:cNvPr>
          <p:cNvGrpSpPr/>
          <p:nvPr/>
        </p:nvGrpSpPr>
        <p:grpSpPr>
          <a:xfrm>
            <a:off x="1" y="-7"/>
            <a:ext cx="9161251" cy="1301686"/>
            <a:chOff x="1" y="-7"/>
            <a:chExt cx="9161251" cy="13016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3" name="Picture 4" descr="TO_THE_POINT_final">
              <a:extLst>
                <a:ext uri="{FF2B5EF4-FFF2-40B4-BE49-F238E27FC236}">
                  <a16:creationId xmlns:a16="http://schemas.microsoft.com/office/drawing/2014/main" id="{5448116B-748F-4C2C-9F21-9B1B11F11E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7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1"/>
              <a:ext cx="1371600" cy="1296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Parallelogram 13">
              <a:extLst>
                <a:ext uri="{FF2B5EF4-FFF2-40B4-BE49-F238E27FC236}">
                  <a16:creationId xmlns:a16="http://schemas.microsoft.com/office/drawing/2014/main" id="{74B4221C-52DE-4734-853B-7D3A308FDDA5}"/>
                </a:ext>
              </a:extLst>
            </p:cNvPr>
            <p:cNvSpPr/>
            <p:nvPr/>
          </p:nvSpPr>
          <p:spPr>
            <a:xfrm>
              <a:off x="1446380" y="-7"/>
              <a:ext cx="7714872" cy="1299600"/>
            </a:xfrm>
            <a:prstGeom prst="parallelogram">
              <a:avLst>
                <a:gd name="adj" fmla="val 30956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F001ECA9-F630-4B6D-A08D-A3B8F5C87BAF}"/>
                </a:ext>
              </a:extLst>
            </p:cNvPr>
            <p:cNvSpPr/>
            <p:nvPr/>
          </p:nvSpPr>
          <p:spPr>
            <a:xfrm rot="5400000">
              <a:off x="919363" y="453193"/>
              <a:ext cx="1296928" cy="390527"/>
            </a:xfrm>
            <a:prstGeom prst="rtTriangle">
              <a:avLst/>
            </a:prstGeom>
            <a:solidFill>
              <a:srgbClr val="2B2B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Parallelogram 15">
              <a:extLst>
                <a:ext uri="{FF2B5EF4-FFF2-40B4-BE49-F238E27FC236}">
                  <a16:creationId xmlns:a16="http://schemas.microsoft.com/office/drawing/2014/main" id="{16C64F52-F99E-45B1-81CD-06428C3250F5}"/>
                </a:ext>
              </a:extLst>
            </p:cNvPr>
            <p:cNvSpPr/>
            <p:nvPr/>
          </p:nvSpPr>
          <p:spPr>
            <a:xfrm>
              <a:off x="1933572" y="571"/>
              <a:ext cx="7210428" cy="1299600"/>
            </a:xfrm>
            <a:prstGeom prst="parallelogram">
              <a:avLst>
                <a:gd name="adj" fmla="val 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r"/>
              <a:r>
                <a:rPr lang="el-GR" sz="16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Σε σχέση με τον κ. Τσίπρα ποιος από τους παρακάτω πιστεύετε ότι μπορεί να εκφράσει καλύτερα το χώρο της Κεντροαριστεράς/ Προοδευτικής Παράταξης;</a:t>
              </a:r>
              <a:endParaRPr lang="en-US" sz="12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59D5EACE-932E-4911-8F40-96C9483B802D}"/>
                </a:ext>
              </a:extLst>
            </p:cNvPr>
            <p:cNvSpPr/>
            <p:nvPr/>
          </p:nvSpPr>
          <p:spPr>
            <a:xfrm rot="16200000">
              <a:off x="1088510" y="456614"/>
              <a:ext cx="1299600" cy="390529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2155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Γράφημα 3">
            <a:extLst>
              <a:ext uri="{FF2B5EF4-FFF2-40B4-BE49-F238E27FC236}">
                <a16:creationId xmlns:a16="http://schemas.microsoft.com/office/drawing/2014/main" id="{244B9F67-0541-F04D-BBAF-ABDDA72B17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0657554"/>
              </p:ext>
            </p:extLst>
          </p:nvPr>
        </p:nvGraphicFramePr>
        <p:xfrm>
          <a:off x="0" y="1296921"/>
          <a:ext cx="9144000" cy="5561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4 - Θέση αριθμού διαφάνειας">
            <a:extLst>
              <a:ext uri="{FF2B5EF4-FFF2-40B4-BE49-F238E27FC236}">
                <a16:creationId xmlns:a16="http://schemas.microsoft.com/office/drawing/2014/main" id="{768E1C56-E29F-5540-B38B-AB489897F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16900" y="6381179"/>
            <a:ext cx="9271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A50C4784-3D4F-354E-8302-A03CF1E48524}" type="slidenum">
              <a:rPr lang="el-GR" altLang="en-US" sz="1600">
                <a:latin typeface="+mj-lt"/>
              </a:rPr>
              <a:pPr algn="ctr">
                <a:spcBef>
                  <a:spcPct val="0"/>
                </a:spcBef>
                <a:buFontTx/>
                <a:buNone/>
              </a:pPr>
              <a:t>14</a:t>
            </a:fld>
            <a:endParaRPr lang="el-GR" altLang="en-US" sz="1600" dirty="0">
              <a:latin typeface="+mj-lt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A8A73B9-8EFF-E047-B624-3B151E1F599F}"/>
              </a:ext>
            </a:extLst>
          </p:cNvPr>
          <p:cNvGrpSpPr/>
          <p:nvPr/>
        </p:nvGrpSpPr>
        <p:grpSpPr>
          <a:xfrm>
            <a:off x="1" y="-7"/>
            <a:ext cx="9161251" cy="1301686"/>
            <a:chOff x="1" y="-7"/>
            <a:chExt cx="9161251" cy="13016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7" name="Picture 4" descr="TO_THE_POINT_final">
              <a:extLst>
                <a:ext uri="{FF2B5EF4-FFF2-40B4-BE49-F238E27FC236}">
                  <a16:creationId xmlns:a16="http://schemas.microsoft.com/office/drawing/2014/main" id="{2AC7F4C0-E9BB-DD48-B69A-D6F0A0F365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7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1"/>
              <a:ext cx="1371600" cy="1296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Parallelogram 18">
              <a:extLst>
                <a:ext uri="{FF2B5EF4-FFF2-40B4-BE49-F238E27FC236}">
                  <a16:creationId xmlns:a16="http://schemas.microsoft.com/office/drawing/2014/main" id="{B6B09125-B9E4-8345-8C2B-57E826CB71AC}"/>
                </a:ext>
              </a:extLst>
            </p:cNvPr>
            <p:cNvSpPr/>
            <p:nvPr/>
          </p:nvSpPr>
          <p:spPr>
            <a:xfrm>
              <a:off x="1446380" y="-7"/>
              <a:ext cx="7714872" cy="1299600"/>
            </a:xfrm>
            <a:prstGeom prst="parallelogram">
              <a:avLst>
                <a:gd name="adj" fmla="val 30956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ight Triangle 19">
              <a:extLst>
                <a:ext uri="{FF2B5EF4-FFF2-40B4-BE49-F238E27FC236}">
                  <a16:creationId xmlns:a16="http://schemas.microsoft.com/office/drawing/2014/main" id="{D84F290F-8477-E946-883C-D62E80A89D7A}"/>
                </a:ext>
              </a:extLst>
            </p:cNvPr>
            <p:cNvSpPr/>
            <p:nvPr/>
          </p:nvSpPr>
          <p:spPr>
            <a:xfrm rot="5400000">
              <a:off x="919363" y="453193"/>
              <a:ext cx="1296928" cy="390527"/>
            </a:xfrm>
            <a:prstGeom prst="rtTriangle">
              <a:avLst/>
            </a:prstGeom>
            <a:solidFill>
              <a:srgbClr val="2B2B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Parallelogram 20">
              <a:extLst>
                <a:ext uri="{FF2B5EF4-FFF2-40B4-BE49-F238E27FC236}">
                  <a16:creationId xmlns:a16="http://schemas.microsoft.com/office/drawing/2014/main" id="{FBABAAB1-CDCE-C94E-A03F-AEDC4A79CD40}"/>
                </a:ext>
              </a:extLst>
            </p:cNvPr>
            <p:cNvSpPr/>
            <p:nvPr/>
          </p:nvSpPr>
          <p:spPr>
            <a:xfrm>
              <a:off x="1933572" y="571"/>
              <a:ext cx="7210428" cy="1299600"/>
            </a:xfrm>
            <a:prstGeom prst="parallelogram">
              <a:avLst>
                <a:gd name="adj" fmla="val 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r"/>
              <a:r>
                <a:rPr lang="el-GR" sz="16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Και εάν τελικά, πάτε να ψηφίσετε για νέο αρχηγό στο ΚΙΝΑΛ, </a:t>
              </a:r>
            </a:p>
            <a:p>
              <a:pPr algn="r"/>
              <a:r>
                <a:rPr lang="el-GR" sz="16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ποιο από τα παρακάτω πρόσωπα προτίθεστε να ψηφίσετε, </a:t>
              </a:r>
            </a:p>
            <a:p>
              <a:pPr algn="r"/>
              <a:r>
                <a:rPr lang="el-GR" sz="16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εάν είναι αυτά υποψήφιοι για την Προεδρία;   </a:t>
              </a:r>
            </a:p>
            <a:p>
              <a:pPr algn="r"/>
              <a:endParaRPr lang="el-GR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algn="r"/>
              <a:r>
                <a:rPr lang="el-GR" sz="1600" b="1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ΚΥΚΛΙΚΗ ΑΝΑΦΟΡΑ</a:t>
              </a:r>
              <a:endParaRPr lang="en-US" sz="12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2" name="Right Triangle 21">
              <a:extLst>
                <a:ext uri="{FF2B5EF4-FFF2-40B4-BE49-F238E27FC236}">
                  <a16:creationId xmlns:a16="http://schemas.microsoft.com/office/drawing/2014/main" id="{FE4638BD-8EF7-884C-A689-939E8D99D2B4}"/>
                </a:ext>
              </a:extLst>
            </p:cNvPr>
            <p:cNvSpPr/>
            <p:nvPr/>
          </p:nvSpPr>
          <p:spPr>
            <a:xfrm rot="16200000">
              <a:off x="1088510" y="456614"/>
              <a:ext cx="1299600" cy="390529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7149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nual Input 5">
            <a:extLst>
              <a:ext uri="{FF2B5EF4-FFF2-40B4-BE49-F238E27FC236}">
                <a16:creationId xmlns:a16="http://schemas.microsoft.com/office/drawing/2014/main" id="{9C6BDF82-794A-7E43-BA36-861FA60533A1}"/>
              </a:ext>
            </a:extLst>
          </p:cNvPr>
          <p:cNvSpPr/>
          <p:nvPr/>
        </p:nvSpPr>
        <p:spPr>
          <a:xfrm rot="16200000" flipH="1">
            <a:off x="3247697" y="961696"/>
            <a:ext cx="6858000" cy="4934607"/>
          </a:xfrm>
          <a:prstGeom prst="flowChartManualInpu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arallelogram 7">
            <a:extLst>
              <a:ext uri="{FF2B5EF4-FFF2-40B4-BE49-F238E27FC236}">
                <a16:creationId xmlns:a16="http://schemas.microsoft.com/office/drawing/2014/main" id="{F635DCE2-2240-F44F-88AF-2306AE3295EB}"/>
              </a:ext>
            </a:extLst>
          </p:cNvPr>
          <p:cNvSpPr/>
          <p:nvPr/>
        </p:nvSpPr>
        <p:spPr>
          <a:xfrm>
            <a:off x="869319" y="2721288"/>
            <a:ext cx="7474580" cy="1426168"/>
          </a:xfrm>
          <a:prstGeom prst="parallelogram">
            <a:avLst>
              <a:gd name="adj" fmla="val 14623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61F76E6C-7A45-2F49-AC2E-CCC4407C6250}"/>
              </a:ext>
            </a:extLst>
          </p:cNvPr>
          <p:cNvSpPr/>
          <p:nvPr/>
        </p:nvSpPr>
        <p:spPr>
          <a:xfrm rot="10800000">
            <a:off x="4627738" y="2826327"/>
            <a:ext cx="3589162" cy="1199434"/>
          </a:xfrm>
          <a:prstGeom prst="parallelogram">
            <a:avLst>
              <a:gd name="adj" fmla="val 1441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Parallelogram 1">
            <a:extLst>
              <a:ext uri="{FF2B5EF4-FFF2-40B4-BE49-F238E27FC236}">
                <a16:creationId xmlns:a16="http://schemas.microsoft.com/office/drawing/2014/main" id="{52970453-ECD0-5C45-9F40-60413AC7F884}"/>
              </a:ext>
            </a:extLst>
          </p:cNvPr>
          <p:cNvSpPr/>
          <p:nvPr/>
        </p:nvSpPr>
        <p:spPr>
          <a:xfrm>
            <a:off x="995627" y="2826327"/>
            <a:ext cx="3796145" cy="1199434"/>
          </a:xfrm>
          <a:prstGeom prst="parallelogram">
            <a:avLst>
              <a:gd name="adj" fmla="val 14414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4 - Θέση αριθμού διαφάνειας">
            <a:extLst>
              <a:ext uri="{FF2B5EF4-FFF2-40B4-BE49-F238E27FC236}">
                <a16:creationId xmlns:a16="http://schemas.microsoft.com/office/drawing/2014/main" id="{A7FDC0D7-9CA2-2F4D-AAF2-A623F1216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16900" y="6381179"/>
            <a:ext cx="9271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A50C4784-3D4F-354E-8302-A03CF1E48524}" type="slidenum">
              <a:rPr lang="el-GR" altLang="en-US" sz="1600">
                <a:solidFill>
                  <a:schemeClr val="bg1"/>
                </a:solidFill>
                <a:latin typeface="+mj-lt"/>
              </a:rPr>
              <a:pPr algn="ctr">
                <a:spcBef>
                  <a:spcPct val="0"/>
                </a:spcBef>
                <a:buFontTx/>
                <a:buNone/>
              </a:pPr>
              <a:t>15</a:t>
            </a:fld>
            <a:endParaRPr lang="el-GR" altLang="en-US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9BDC817-7ED3-074B-9A24-4AC63D83BA2A}"/>
              </a:ext>
            </a:extLst>
          </p:cNvPr>
          <p:cNvSpPr txBox="1"/>
          <p:nvPr/>
        </p:nvSpPr>
        <p:spPr>
          <a:xfrm>
            <a:off x="4824463" y="3111361"/>
            <a:ext cx="19335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b="1" i="1" dirty="0">
                <a:solidFill>
                  <a:schemeClr val="accent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ΣΤΟΙΧΕΙΑ</a:t>
            </a:r>
            <a:endParaRPr lang="en-US" sz="3200" b="1" i="1" dirty="0">
              <a:solidFill>
                <a:schemeClr val="accent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D7CCC48-FBA3-714F-A458-A5DDD56FFADA}"/>
              </a:ext>
            </a:extLst>
          </p:cNvPr>
          <p:cNvSpPr txBox="1"/>
          <p:nvPr/>
        </p:nvSpPr>
        <p:spPr>
          <a:xfrm>
            <a:off x="1343231" y="3111361"/>
            <a:ext cx="34596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b="1" i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ΔΗΜΟΓΡΑΦΙΚΑ</a:t>
            </a:r>
            <a:endParaRPr lang="en-US" sz="3200" b="1" i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0456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Γράφημα 3">
            <a:extLst>
              <a:ext uri="{FF2B5EF4-FFF2-40B4-BE49-F238E27FC236}">
                <a16:creationId xmlns:a16="http://schemas.microsoft.com/office/drawing/2014/main" id="{244B9F67-0541-F04D-BBAF-ABDDA72B17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2957740"/>
              </p:ext>
            </p:extLst>
          </p:nvPr>
        </p:nvGraphicFramePr>
        <p:xfrm>
          <a:off x="0" y="1296921"/>
          <a:ext cx="9144000" cy="5561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4 - Θέση αριθμού διαφάνειας">
            <a:extLst>
              <a:ext uri="{FF2B5EF4-FFF2-40B4-BE49-F238E27FC236}">
                <a16:creationId xmlns:a16="http://schemas.microsoft.com/office/drawing/2014/main" id="{768E1C56-E29F-5540-B38B-AB489897F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16900" y="6381179"/>
            <a:ext cx="9271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A50C4784-3D4F-354E-8302-A03CF1E48524}" type="slidenum">
              <a:rPr lang="el-GR" altLang="en-US" sz="1600">
                <a:latin typeface="+mj-lt"/>
              </a:rPr>
              <a:pPr algn="ctr">
                <a:spcBef>
                  <a:spcPct val="0"/>
                </a:spcBef>
                <a:buFontTx/>
                <a:buNone/>
              </a:pPr>
              <a:t>16</a:t>
            </a:fld>
            <a:endParaRPr lang="el-GR" altLang="en-US" sz="1600" dirty="0">
              <a:latin typeface="+mj-lt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F56026F-F71F-41AB-A270-507664AB9F72}"/>
              </a:ext>
            </a:extLst>
          </p:cNvPr>
          <p:cNvGrpSpPr/>
          <p:nvPr/>
        </p:nvGrpSpPr>
        <p:grpSpPr>
          <a:xfrm>
            <a:off x="1" y="-7"/>
            <a:ext cx="9161251" cy="1301686"/>
            <a:chOff x="1" y="-7"/>
            <a:chExt cx="9161251" cy="13016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9" name="Picture 4" descr="TO_THE_POINT_final">
              <a:extLst>
                <a:ext uri="{FF2B5EF4-FFF2-40B4-BE49-F238E27FC236}">
                  <a16:creationId xmlns:a16="http://schemas.microsoft.com/office/drawing/2014/main" id="{8CA8D431-C004-4C83-A404-CA4D466404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7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1"/>
              <a:ext cx="1371600" cy="1296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Parallelogram 19">
              <a:extLst>
                <a:ext uri="{FF2B5EF4-FFF2-40B4-BE49-F238E27FC236}">
                  <a16:creationId xmlns:a16="http://schemas.microsoft.com/office/drawing/2014/main" id="{B47C6742-A23C-42F3-85CF-9007DB78D166}"/>
                </a:ext>
              </a:extLst>
            </p:cNvPr>
            <p:cNvSpPr/>
            <p:nvPr/>
          </p:nvSpPr>
          <p:spPr>
            <a:xfrm>
              <a:off x="1446380" y="-7"/>
              <a:ext cx="7714872" cy="1299600"/>
            </a:xfrm>
            <a:prstGeom prst="parallelogram">
              <a:avLst>
                <a:gd name="adj" fmla="val 30956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ight Triangle 20">
              <a:extLst>
                <a:ext uri="{FF2B5EF4-FFF2-40B4-BE49-F238E27FC236}">
                  <a16:creationId xmlns:a16="http://schemas.microsoft.com/office/drawing/2014/main" id="{CE4B42C5-119C-4070-B723-A70ECF74EC6F}"/>
                </a:ext>
              </a:extLst>
            </p:cNvPr>
            <p:cNvSpPr/>
            <p:nvPr/>
          </p:nvSpPr>
          <p:spPr>
            <a:xfrm rot="5400000">
              <a:off x="919363" y="453193"/>
              <a:ext cx="1296928" cy="390527"/>
            </a:xfrm>
            <a:prstGeom prst="rtTriangle">
              <a:avLst/>
            </a:prstGeom>
            <a:solidFill>
              <a:srgbClr val="2B2B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Parallelogram 21">
              <a:extLst>
                <a:ext uri="{FF2B5EF4-FFF2-40B4-BE49-F238E27FC236}">
                  <a16:creationId xmlns:a16="http://schemas.microsoft.com/office/drawing/2014/main" id="{64B8022F-F7E4-4E92-B2F5-6CFC9E8933BC}"/>
                </a:ext>
              </a:extLst>
            </p:cNvPr>
            <p:cNvSpPr/>
            <p:nvPr/>
          </p:nvSpPr>
          <p:spPr>
            <a:xfrm>
              <a:off x="1933572" y="571"/>
              <a:ext cx="7210428" cy="1299600"/>
            </a:xfrm>
            <a:prstGeom prst="parallelogram">
              <a:avLst>
                <a:gd name="adj" fmla="val 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r"/>
              <a:r>
                <a:rPr lang="el-GR" sz="16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Σε ποια από τις παρακάτω ηλικιακές ομάδες ανήκετε;</a:t>
              </a:r>
              <a:endParaRPr lang="en-US" sz="12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3" name="Right Triangle 22">
              <a:extLst>
                <a:ext uri="{FF2B5EF4-FFF2-40B4-BE49-F238E27FC236}">
                  <a16:creationId xmlns:a16="http://schemas.microsoft.com/office/drawing/2014/main" id="{114D81CF-6893-4800-A973-07FEFA9246D3}"/>
                </a:ext>
              </a:extLst>
            </p:cNvPr>
            <p:cNvSpPr/>
            <p:nvPr/>
          </p:nvSpPr>
          <p:spPr>
            <a:xfrm rot="16200000">
              <a:off x="1088510" y="456614"/>
              <a:ext cx="1299600" cy="390529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53273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40A44840-F857-7C43-942B-1D644F1328DD}"/>
              </a:ext>
            </a:extLst>
          </p:cNvPr>
          <p:cNvGrpSpPr/>
          <p:nvPr/>
        </p:nvGrpSpPr>
        <p:grpSpPr>
          <a:xfrm>
            <a:off x="4984523" y="2331066"/>
            <a:ext cx="3266768" cy="3775580"/>
            <a:chOff x="833858" y="2381865"/>
            <a:chExt cx="3266768" cy="3775580"/>
          </a:xfrm>
        </p:grpSpPr>
        <p:pic>
          <p:nvPicPr>
            <p:cNvPr id="4" name="Graphic 3" descr="Man">
              <a:extLst>
                <a:ext uri="{FF2B5EF4-FFF2-40B4-BE49-F238E27FC236}">
                  <a16:creationId xmlns:a16="http://schemas.microsoft.com/office/drawing/2014/main" id="{F01DD931-89A5-0244-8B16-96EF5A4892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33858" y="2381865"/>
              <a:ext cx="3266768" cy="3266768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B89CC40-10AB-5E4B-80E0-2916BFEDCF99}"/>
                </a:ext>
              </a:extLst>
            </p:cNvPr>
            <p:cNvSpPr txBox="1"/>
            <p:nvPr/>
          </p:nvSpPr>
          <p:spPr>
            <a:xfrm>
              <a:off x="1933572" y="5757335"/>
              <a:ext cx="10919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tx2"/>
                  </a:solidFill>
                </a:rPr>
                <a:t>Ά</a:t>
              </a:r>
              <a:r>
                <a:rPr lang="el-GR" sz="2000" b="1" dirty="0">
                  <a:solidFill>
                    <a:schemeClr val="tx2"/>
                  </a:solidFill>
                </a:rPr>
                <a:t>νδρες</a:t>
              </a:r>
              <a:endParaRPr lang="en-US" sz="20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2D55833-B185-084F-8C56-6C4692BD87A0}"/>
              </a:ext>
            </a:extLst>
          </p:cNvPr>
          <p:cNvGrpSpPr/>
          <p:nvPr/>
        </p:nvGrpSpPr>
        <p:grpSpPr>
          <a:xfrm>
            <a:off x="810041" y="2331066"/>
            <a:ext cx="3266768" cy="3809446"/>
            <a:chOff x="5060056" y="2381865"/>
            <a:chExt cx="3266768" cy="3809446"/>
          </a:xfrm>
        </p:grpSpPr>
        <p:pic>
          <p:nvPicPr>
            <p:cNvPr id="9" name="Graphic 8" descr="Woman">
              <a:extLst>
                <a:ext uri="{FF2B5EF4-FFF2-40B4-BE49-F238E27FC236}">
                  <a16:creationId xmlns:a16="http://schemas.microsoft.com/office/drawing/2014/main" id="{AE8331C6-0824-C840-A506-7F5FD0F683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060056" y="2381865"/>
              <a:ext cx="3266768" cy="3266768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54A49A8-18F9-434C-99C3-01E0653B9A6B}"/>
                </a:ext>
              </a:extLst>
            </p:cNvPr>
            <p:cNvSpPr txBox="1"/>
            <p:nvPr/>
          </p:nvSpPr>
          <p:spPr>
            <a:xfrm>
              <a:off x="6071314" y="5791201"/>
              <a:ext cx="12442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>
                  <a:solidFill>
                    <a:schemeClr val="accent5">
                      <a:lumMod val="75000"/>
                    </a:schemeClr>
                  </a:solidFill>
                </a:rPr>
                <a:t>Γυναίκες</a:t>
              </a:r>
              <a:endParaRPr lang="en-US" sz="2000" b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0E5552B0-CDE3-1942-B2EB-95142D8A91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5910501"/>
              </p:ext>
            </p:extLst>
          </p:nvPr>
        </p:nvGraphicFramePr>
        <p:xfrm>
          <a:off x="-1" y="1303765"/>
          <a:ext cx="9144000" cy="5554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pSp>
        <p:nvGrpSpPr>
          <p:cNvPr id="16" name="Group 15">
            <a:extLst>
              <a:ext uri="{FF2B5EF4-FFF2-40B4-BE49-F238E27FC236}">
                <a16:creationId xmlns:a16="http://schemas.microsoft.com/office/drawing/2014/main" id="{16934364-642D-074D-AF6B-596FFE755450}"/>
              </a:ext>
            </a:extLst>
          </p:cNvPr>
          <p:cNvGrpSpPr/>
          <p:nvPr/>
        </p:nvGrpSpPr>
        <p:grpSpPr>
          <a:xfrm>
            <a:off x="1" y="-7"/>
            <a:ext cx="9161251" cy="1303012"/>
            <a:chOff x="1" y="-7"/>
            <a:chExt cx="9161251" cy="130301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8" name="Picture 4" descr="TO_THE_POINT_final">
              <a:extLst>
                <a:ext uri="{FF2B5EF4-FFF2-40B4-BE49-F238E27FC236}">
                  <a16:creationId xmlns:a16="http://schemas.microsoft.com/office/drawing/2014/main" id="{BDC69A6F-3AFD-7A43-AE37-2E9A52ED6F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harpenSoften amount="7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1"/>
              <a:ext cx="1371600" cy="1296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Parallelogram 22">
              <a:extLst>
                <a:ext uri="{FF2B5EF4-FFF2-40B4-BE49-F238E27FC236}">
                  <a16:creationId xmlns:a16="http://schemas.microsoft.com/office/drawing/2014/main" id="{7CCF398E-C510-FB4E-946D-20F23EAB4589}"/>
                </a:ext>
              </a:extLst>
            </p:cNvPr>
            <p:cNvSpPr/>
            <p:nvPr/>
          </p:nvSpPr>
          <p:spPr>
            <a:xfrm>
              <a:off x="1446380" y="-7"/>
              <a:ext cx="7714872" cy="1299600"/>
            </a:xfrm>
            <a:prstGeom prst="parallelogram">
              <a:avLst>
                <a:gd name="adj" fmla="val 30956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ight Triangle 23">
              <a:extLst>
                <a:ext uri="{FF2B5EF4-FFF2-40B4-BE49-F238E27FC236}">
                  <a16:creationId xmlns:a16="http://schemas.microsoft.com/office/drawing/2014/main" id="{2176475B-3600-864B-A4DA-80EF3325D571}"/>
                </a:ext>
              </a:extLst>
            </p:cNvPr>
            <p:cNvSpPr/>
            <p:nvPr/>
          </p:nvSpPr>
          <p:spPr>
            <a:xfrm rot="5400000">
              <a:off x="919363" y="453193"/>
              <a:ext cx="1296928" cy="390527"/>
            </a:xfrm>
            <a:prstGeom prst="rtTriangle">
              <a:avLst/>
            </a:prstGeom>
            <a:solidFill>
              <a:srgbClr val="2B2B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Parallelogram 24">
              <a:extLst>
                <a:ext uri="{FF2B5EF4-FFF2-40B4-BE49-F238E27FC236}">
                  <a16:creationId xmlns:a16="http://schemas.microsoft.com/office/drawing/2014/main" id="{6AC7F833-DB99-3A4D-9484-25125165E3BC}"/>
                </a:ext>
              </a:extLst>
            </p:cNvPr>
            <p:cNvSpPr/>
            <p:nvPr/>
          </p:nvSpPr>
          <p:spPr>
            <a:xfrm>
              <a:off x="1933572" y="571"/>
              <a:ext cx="7210428" cy="1299600"/>
            </a:xfrm>
            <a:prstGeom prst="parallelogram">
              <a:avLst>
                <a:gd name="adj" fmla="val 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180000" rtlCol="0" anchor="ctr"/>
            <a:lstStyle/>
            <a:p>
              <a:pPr algn="ctr"/>
              <a:r>
                <a:rPr lang="el-GR" sz="20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Φύλο</a:t>
              </a:r>
              <a:r>
                <a:rPr lang="en-US" sz="20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:</a:t>
              </a:r>
            </a:p>
          </p:txBody>
        </p:sp>
        <p:sp>
          <p:nvSpPr>
            <p:cNvPr id="26" name="Right Triangle 25">
              <a:extLst>
                <a:ext uri="{FF2B5EF4-FFF2-40B4-BE49-F238E27FC236}">
                  <a16:creationId xmlns:a16="http://schemas.microsoft.com/office/drawing/2014/main" id="{5860AB1D-6406-8546-84C1-EC225BBAFE1C}"/>
                </a:ext>
              </a:extLst>
            </p:cNvPr>
            <p:cNvSpPr/>
            <p:nvPr/>
          </p:nvSpPr>
          <p:spPr>
            <a:xfrm rot="16200000">
              <a:off x="1088510" y="457940"/>
              <a:ext cx="1299600" cy="390529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4 - Θέση αριθμού διαφάνειας">
            <a:extLst>
              <a:ext uri="{FF2B5EF4-FFF2-40B4-BE49-F238E27FC236}">
                <a16:creationId xmlns:a16="http://schemas.microsoft.com/office/drawing/2014/main" id="{A6352A1B-3445-7447-8F04-7E67BB9D3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16900" y="6381179"/>
            <a:ext cx="9271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A50C4784-3D4F-354E-8302-A03CF1E48524}" type="slidenum">
              <a:rPr lang="el-GR" altLang="en-US" sz="1600">
                <a:latin typeface="+mj-lt"/>
              </a:rPr>
              <a:pPr algn="ctr">
                <a:spcBef>
                  <a:spcPct val="0"/>
                </a:spcBef>
                <a:buFontTx/>
                <a:buNone/>
              </a:pPr>
              <a:t>17</a:t>
            </a:fld>
            <a:endParaRPr lang="el-GR" alt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18661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Γράφημα 3">
            <a:extLst>
              <a:ext uri="{FF2B5EF4-FFF2-40B4-BE49-F238E27FC236}">
                <a16:creationId xmlns:a16="http://schemas.microsoft.com/office/drawing/2014/main" id="{244B9F67-0541-F04D-BBAF-ABDDA72B17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6212726"/>
              </p:ext>
            </p:extLst>
          </p:nvPr>
        </p:nvGraphicFramePr>
        <p:xfrm>
          <a:off x="0" y="1296921"/>
          <a:ext cx="9144000" cy="5561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27F1817A-CBF2-304B-969C-46AF8C3ECC67}"/>
              </a:ext>
            </a:extLst>
          </p:cNvPr>
          <p:cNvGrpSpPr/>
          <p:nvPr/>
        </p:nvGrpSpPr>
        <p:grpSpPr>
          <a:xfrm>
            <a:off x="1" y="-7"/>
            <a:ext cx="9161251" cy="1301686"/>
            <a:chOff x="1" y="-7"/>
            <a:chExt cx="9161251" cy="13016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3" name="Picture 4" descr="TO_THE_POINT_final">
              <a:extLst>
                <a:ext uri="{FF2B5EF4-FFF2-40B4-BE49-F238E27FC236}">
                  <a16:creationId xmlns:a16="http://schemas.microsoft.com/office/drawing/2014/main" id="{1D893DC2-A54C-6548-BD0B-E365D567980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7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1"/>
              <a:ext cx="1371600" cy="1296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Parallelogram 13">
              <a:extLst>
                <a:ext uri="{FF2B5EF4-FFF2-40B4-BE49-F238E27FC236}">
                  <a16:creationId xmlns:a16="http://schemas.microsoft.com/office/drawing/2014/main" id="{869BFA9A-128E-6B4A-8B1E-05BFAB944628}"/>
                </a:ext>
              </a:extLst>
            </p:cNvPr>
            <p:cNvSpPr/>
            <p:nvPr/>
          </p:nvSpPr>
          <p:spPr>
            <a:xfrm>
              <a:off x="1446380" y="-7"/>
              <a:ext cx="7714872" cy="1299600"/>
            </a:xfrm>
            <a:prstGeom prst="parallelogram">
              <a:avLst>
                <a:gd name="adj" fmla="val 30956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43F055DE-C643-9741-910A-65F8551775C0}"/>
                </a:ext>
              </a:extLst>
            </p:cNvPr>
            <p:cNvSpPr/>
            <p:nvPr/>
          </p:nvSpPr>
          <p:spPr>
            <a:xfrm rot="5400000">
              <a:off x="919363" y="453193"/>
              <a:ext cx="1296928" cy="390527"/>
            </a:xfrm>
            <a:prstGeom prst="rtTriangle">
              <a:avLst/>
            </a:prstGeom>
            <a:solidFill>
              <a:srgbClr val="2B2B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Parallelogram 15">
              <a:extLst>
                <a:ext uri="{FF2B5EF4-FFF2-40B4-BE49-F238E27FC236}">
                  <a16:creationId xmlns:a16="http://schemas.microsoft.com/office/drawing/2014/main" id="{A658281A-F9E6-A24C-9D89-AD43B3975F7F}"/>
                </a:ext>
              </a:extLst>
            </p:cNvPr>
            <p:cNvSpPr/>
            <p:nvPr/>
          </p:nvSpPr>
          <p:spPr>
            <a:xfrm>
              <a:off x="1933572" y="571"/>
              <a:ext cx="7210428" cy="1299600"/>
            </a:xfrm>
            <a:prstGeom prst="parallelogram">
              <a:avLst>
                <a:gd name="adj" fmla="val 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180000" rtlCol="0" anchor="ctr"/>
            <a:lstStyle/>
            <a:p>
              <a:pPr algn="ctr"/>
              <a:r>
                <a:rPr lang="el-GR" sz="16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Είσαστε απόφοιτος/η:</a:t>
              </a:r>
              <a:endParaRPr lang="en-US" sz="12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14D48CD7-B914-C146-9B05-937E3F90E126}"/>
                </a:ext>
              </a:extLst>
            </p:cNvPr>
            <p:cNvSpPr/>
            <p:nvPr/>
          </p:nvSpPr>
          <p:spPr>
            <a:xfrm rot="16200000">
              <a:off x="1088510" y="456614"/>
              <a:ext cx="1299600" cy="390529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4 - Θέση αριθμού διαφάνειας">
            <a:extLst>
              <a:ext uri="{FF2B5EF4-FFF2-40B4-BE49-F238E27FC236}">
                <a16:creationId xmlns:a16="http://schemas.microsoft.com/office/drawing/2014/main" id="{2105CED9-D745-FB47-B60D-E6E4FD182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16900" y="6381179"/>
            <a:ext cx="9271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A50C4784-3D4F-354E-8302-A03CF1E48524}" type="slidenum">
              <a:rPr lang="el-GR" altLang="en-US" sz="1600">
                <a:latin typeface="+mj-lt"/>
              </a:rPr>
              <a:pPr algn="ctr">
                <a:spcBef>
                  <a:spcPct val="0"/>
                </a:spcBef>
                <a:buFontTx/>
                <a:buNone/>
              </a:pPr>
              <a:t>18</a:t>
            </a:fld>
            <a:endParaRPr lang="el-GR" alt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0143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Γράφημα 3">
            <a:extLst>
              <a:ext uri="{FF2B5EF4-FFF2-40B4-BE49-F238E27FC236}">
                <a16:creationId xmlns:a16="http://schemas.microsoft.com/office/drawing/2014/main" id="{244B9F67-0541-F04D-BBAF-ABDDA72B17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5394989"/>
              </p:ext>
            </p:extLst>
          </p:nvPr>
        </p:nvGraphicFramePr>
        <p:xfrm>
          <a:off x="0" y="1296921"/>
          <a:ext cx="9144000" cy="5561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4 - Θέση αριθμού διαφάνειας">
            <a:extLst>
              <a:ext uri="{FF2B5EF4-FFF2-40B4-BE49-F238E27FC236}">
                <a16:creationId xmlns:a16="http://schemas.microsoft.com/office/drawing/2014/main" id="{8FA35CEE-33B2-9548-A690-34D2FA3F1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16900" y="6381179"/>
            <a:ext cx="9271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A50C4784-3D4F-354E-8302-A03CF1E48524}" type="slidenum">
              <a:rPr lang="el-GR" altLang="en-US" sz="1600">
                <a:latin typeface="+mj-lt"/>
              </a:rPr>
              <a:pPr algn="ctr">
                <a:spcBef>
                  <a:spcPct val="0"/>
                </a:spcBef>
                <a:buFontTx/>
                <a:buNone/>
              </a:pPr>
              <a:t>19</a:t>
            </a:fld>
            <a:endParaRPr lang="el-GR" altLang="en-US" sz="1600" dirty="0">
              <a:latin typeface="+mj-lt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76DBDE0-3240-4610-AA78-0B1C7E21F21D}"/>
              </a:ext>
            </a:extLst>
          </p:cNvPr>
          <p:cNvGrpSpPr/>
          <p:nvPr/>
        </p:nvGrpSpPr>
        <p:grpSpPr>
          <a:xfrm>
            <a:off x="1" y="-7"/>
            <a:ext cx="9161251" cy="1303012"/>
            <a:chOff x="1" y="-7"/>
            <a:chExt cx="9161251" cy="130301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7" name="Picture 4" descr="TO_THE_POINT_final">
              <a:extLst>
                <a:ext uri="{FF2B5EF4-FFF2-40B4-BE49-F238E27FC236}">
                  <a16:creationId xmlns:a16="http://schemas.microsoft.com/office/drawing/2014/main" id="{920CD3BD-EC7F-4785-93B0-530553CC68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7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1"/>
              <a:ext cx="1371600" cy="1296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Parallelogram 18">
              <a:extLst>
                <a:ext uri="{FF2B5EF4-FFF2-40B4-BE49-F238E27FC236}">
                  <a16:creationId xmlns:a16="http://schemas.microsoft.com/office/drawing/2014/main" id="{ADD89BED-6E8C-4ADD-8C94-2698D03F24A2}"/>
                </a:ext>
              </a:extLst>
            </p:cNvPr>
            <p:cNvSpPr/>
            <p:nvPr/>
          </p:nvSpPr>
          <p:spPr>
            <a:xfrm>
              <a:off x="1446380" y="-7"/>
              <a:ext cx="7714872" cy="1299600"/>
            </a:xfrm>
            <a:prstGeom prst="parallelogram">
              <a:avLst>
                <a:gd name="adj" fmla="val 30956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ight Triangle 19">
              <a:extLst>
                <a:ext uri="{FF2B5EF4-FFF2-40B4-BE49-F238E27FC236}">
                  <a16:creationId xmlns:a16="http://schemas.microsoft.com/office/drawing/2014/main" id="{D995DAD4-22D3-47FD-88B6-6A337627D5EC}"/>
                </a:ext>
              </a:extLst>
            </p:cNvPr>
            <p:cNvSpPr/>
            <p:nvPr/>
          </p:nvSpPr>
          <p:spPr>
            <a:xfrm rot="5400000">
              <a:off x="919363" y="453193"/>
              <a:ext cx="1296928" cy="390527"/>
            </a:xfrm>
            <a:prstGeom prst="rtTriangle">
              <a:avLst/>
            </a:prstGeom>
            <a:solidFill>
              <a:srgbClr val="2B2B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Parallelogram 20">
              <a:extLst>
                <a:ext uri="{FF2B5EF4-FFF2-40B4-BE49-F238E27FC236}">
                  <a16:creationId xmlns:a16="http://schemas.microsoft.com/office/drawing/2014/main" id="{8F3A392A-8CC4-4589-8F55-DFE094B75729}"/>
                </a:ext>
              </a:extLst>
            </p:cNvPr>
            <p:cNvSpPr/>
            <p:nvPr/>
          </p:nvSpPr>
          <p:spPr>
            <a:xfrm>
              <a:off x="1933572" y="571"/>
              <a:ext cx="7210428" cy="1299600"/>
            </a:xfrm>
            <a:prstGeom prst="parallelogram">
              <a:avLst>
                <a:gd name="adj" fmla="val 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180000" rtlCol="0" anchor="ctr"/>
            <a:lstStyle/>
            <a:p>
              <a:pPr algn="ctr"/>
              <a:r>
                <a:rPr lang="el-GR" sz="20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Θέση στην απασχόληση:</a:t>
              </a:r>
              <a:endParaRPr 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2" name="Right Triangle 21">
              <a:extLst>
                <a:ext uri="{FF2B5EF4-FFF2-40B4-BE49-F238E27FC236}">
                  <a16:creationId xmlns:a16="http://schemas.microsoft.com/office/drawing/2014/main" id="{63993A9A-A444-4C7A-9BEC-FAB0A4C27A97}"/>
                </a:ext>
              </a:extLst>
            </p:cNvPr>
            <p:cNvSpPr/>
            <p:nvPr/>
          </p:nvSpPr>
          <p:spPr>
            <a:xfrm rot="16200000">
              <a:off x="1088510" y="457940"/>
              <a:ext cx="1299600" cy="390529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9403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87EF49A-6060-F246-B02B-C58BEE588E9F}"/>
              </a:ext>
            </a:extLst>
          </p:cNvPr>
          <p:cNvGrpSpPr/>
          <p:nvPr/>
        </p:nvGrpSpPr>
        <p:grpSpPr>
          <a:xfrm>
            <a:off x="1" y="-7"/>
            <a:ext cx="9161251" cy="1301686"/>
            <a:chOff x="1" y="-7"/>
            <a:chExt cx="9161251" cy="13016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7" name="Picture 4" descr="TO_THE_POINT_final">
              <a:extLst>
                <a:ext uri="{FF2B5EF4-FFF2-40B4-BE49-F238E27FC236}">
                  <a16:creationId xmlns:a16="http://schemas.microsoft.com/office/drawing/2014/main" id="{F5B7CEA4-D71C-9A44-A0FB-A507D7F110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7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1"/>
              <a:ext cx="1371600" cy="1296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Parallelogram 10">
              <a:extLst>
                <a:ext uri="{FF2B5EF4-FFF2-40B4-BE49-F238E27FC236}">
                  <a16:creationId xmlns:a16="http://schemas.microsoft.com/office/drawing/2014/main" id="{A259DC7C-0D2B-7E4E-BB05-FA401A5744B0}"/>
                </a:ext>
              </a:extLst>
            </p:cNvPr>
            <p:cNvSpPr/>
            <p:nvPr/>
          </p:nvSpPr>
          <p:spPr>
            <a:xfrm>
              <a:off x="1446380" y="-7"/>
              <a:ext cx="7714872" cy="1296000"/>
            </a:xfrm>
            <a:prstGeom prst="parallelogram">
              <a:avLst>
                <a:gd name="adj" fmla="val 30956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ight Triangle 11">
              <a:extLst>
                <a:ext uri="{FF2B5EF4-FFF2-40B4-BE49-F238E27FC236}">
                  <a16:creationId xmlns:a16="http://schemas.microsoft.com/office/drawing/2014/main" id="{196030EE-68A2-C648-8DF5-8BF48407F600}"/>
                </a:ext>
              </a:extLst>
            </p:cNvPr>
            <p:cNvSpPr/>
            <p:nvPr/>
          </p:nvSpPr>
          <p:spPr>
            <a:xfrm rot="5400000">
              <a:off x="919363" y="453193"/>
              <a:ext cx="1296928" cy="390527"/>
            </a:xfrm>
            <a:prstGeom prst="rtTriangle">
              <a:avLst/>
            </a:prstGeom>
            <a:solidFill>
              <a:srgbClr val="2B2B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Parallelogram 16">
              <a:extLst>
                <a:ext uri="{FF2B5EF4-FFF2-40B4-BE49-F238E27FC236}">
                  <a16:creationId xmlns:a16="http://schemas.microsoft.com/office/drawing/2014/main" id="{D7D91F76-934E-FB41-A4FB-E98BF3CB769E}"/>
                </a:ext>
              </a:extLst>
            </p:cNvPr>
            <p:cNvSpPr/>
            <p:nvPr/>
          </p:nvSpPr>
          <p:spPr>
            <a:xfrm>
              <a:off x="1933572" y="571"/>
              <a:ext cx="7210428" cy="1296000"/>
            </a:xfrm>
            <a:prstGeom prst="parallelogram">
              <a:avLst>
                <a:gd name="adj" fmla="val 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180000" rtlCol="0" anchor="ctr"/>
            <a:lstStyle/>
            <a:p>
              <a:pPr algn="ctr"/>
              <a:r>
                <a:rPr lang="el-GR" sz="20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Ταυτότητα της έρευνας</a:t>
              </a:r>
              <a:endParaRPr 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5" name="Right Triangle 4">
              <a:extLst>
                <a:ext uri="{FF2B5EF4-FFF2-40B4-BE49-F238E27FC236}">
                  <a16:creationId xmlns:a16="http://schemas.microsoft.com/office/drawing/2014/main" id="{8DBBAE11-9EDC-554D-BB21-78A2905D673B}"/>
                </a:ext>
              </a:extLst>
            </p:cNvPr>
            <p:cNvSpPr/>
            <p:nvPr/>
          </p:nvSpPr>
          <p:spPr>
            <a:xfrm rot="16200000">
              <a:off x="1090310" y="458414"/>
              <a:ext cx="1296000" cy="390529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4 - Θέση αριθμού διαφάνειας">
            <a:extLst>
              <a:ext uri="{FF2B5EF4-FFF2-40B4-BE49-F238E27FC236}">
                <a16:creationId xmlns:a16="http://schemas.microsoft.com/office/drawing/2014/main" id="{34D80601-9C78-C446-A1E1-86C6024E4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16900" y="6381179"/>
            <a:ext cx="9271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A50C4784-3D4F-354E-8302-A03CF1E48524}" type="slidenum">
              <a:rPr lang="el-GR" altLang="en-US" sz="1600">
                <a:latin typeface="+mj-lt"/>
              </a:rPr>
              <a:pPr algn="ctr">
                <a:spcBef>
                  <a:spcPct val="0"/>
                </a:spcBef>
                <a:buFontTx/>
                <a:buNone/>
              </a:pPr>
              <a:t>2</a:t>
            </a:fld>
            <a:endParaRPr lang="el-GR" altLang="en-US" sz="1600" dirty="0">
              <a:latin typeface="+mj-lt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93D82B2-C455-6F4B-8697-A6D62066C939}"/>
              </a:ext>
            </a:extLst>
          </p:cNvPr>
          <p:cNvGrpSpPr/>
          <p:nvPr/>
        </p:nvGrpSpPr>
        <p:grpSpPr>
          <a:xfrm>
            <a:off x="630703" y="1475552"/>
            <a:ext cx="7882589" cy="5230046"/>
            <a:chOff x="630703" y="1600247"/>
            <a:chExt cx="7882589" cy="5230046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9BA3ECAF-7627-BA45-88A6-852724155357}"/>
                </a:ext>
              </a:extLst>
            </p:cNvPr>
            <p:cNvGrpSpPr/>
            <p:nvPr/>
          </p:nvGrpSpPr>
          <p:grpSpPr>
            <a:xfrm>
              <a:off x="641723" y="2161788"/>
              <a:ext cx="7871569" cy="475330"/>
              <a:chOff x="535749" y="1707894"/>
              <a:chExt cx="8083816" cy="632012"/>
            </a:xfrm>
          </p:grpSpPr>
          <p:sp>
            <p:nvSpPr>
              <p:cNvPr id="19" name="Parallelogram 18">
                <a:extLst>
                  <a:ext uri="{FF2B5EF4-FFF2-40B4-BE49-F238E27FC236}">
                    <a16:creationId xmlns:a16="http://schemas.microsoft.com/office/drawing/2014/main" id="{2E204431-EF79-FB4B-BB2A-8F72E06A55D0}"/>
                  </a:ext>
                </a:extLst>
              </p:cNvPr>
              <p:cNvSpPr/>
              <p:nvPr/>
            </p:nvSpPr>
            <p:spPr>
              <a:xfrm>
                <a:off x="535749" y="1707894"/>
                <a:ext cx="2877671" cy="632012"/>
              </a:xfrm>
              <a:prstGeom prst="parallelogram">
                <a:avLst>
                  <a:gd name="adj" fmla="val 41186"/>
                </a:avLst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Parallelogram 19">
                <a:extLst>
                  <a:ext uri="{FF2B5EF4-FFF2-40B4-BE49-F238E27FC236}">
                    <a16:creationId xmlns:a16="http://schemas.microsoft.com/office/drawing/2014/main" id="{4C0037F7-5A29-644A-92A9-33919C4B5D98}"/>
                  </a:ext>
                </a:extLst>
              </p:cNvPr>
              <p:cNvSpPr/>
              <p:nvPr/>
            </p:nvSpPr>
            <p:spPr>
              <a:xfrm>
                <a:off x="3296566" y="1707894"/>
                <a:ext cx="5322999" cy="632012"/>
              </a:xfrm>
              <a:prstGeom prst="parallelogram">
                <a:avLst>
                  <a:gd name="adj" fmla="val 40895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261CCBE-E168-CD49-96CA-BC8812887979}"/>
                </a:ext>
              </a:extLst>
            </p:cNvPr>
            <p:cNvSpPr/>
            <p:nvPr/>
          </p:nvSpPr>
          <p:spPr>
            <a:xfrm>
              <a:off x="630707" y="2160867"/>
              <a:ext cx="2472710" cy="47533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l-GR" sz="15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Τύπος έρευνας</a:t>
              </a:r>
              <a:endParaRPr lang="en-US" sz="15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77E80E7-6002-2A4D-8AA2-80441B348DA7}"/>
                </a:ext>
              </a:extLst>
            </p:cNvPr>
            <p:cNvSpPr/>
            <p:nvPr/>
          </p:nvSpPr>
          <p:spPr>
            <a:xfrm>
              <a:off x="3669550" y="2161788"/>
              <a:ext cx="4843742" cy="47533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Ποσοτική τηλεφωνική έρευνα με τη χρήση δομημένου ερωτηματολογίου και την υποστήριξη Η/Υ</a:t>
              </a:r>
              <a:endParaRPr lang="en-US" sz="1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71730D04-644D-3B41-9FD2-7EA256EDFCE1}"/>
                </a:ext>
              </a:extLst>
            </p:cNvPr>
            <p:cNvGrpSpPr/>
            <p:nvPr/>
          </p:nvGrpSpPr>
          <p:grpSpPr>
            <a:xfrm>
              <a:off x="640799" y="2736598"/>
              <a:ext cx="7872493" cy="475330"/>
              <a:chOff x="534800" y="1689856"/>
              <a:chExt cx="8084765" cy="632012"/>
            </a:xfrm>
          </p:grpSpPr>
          <p:sp>
            <p:nvSpPr>
              <p:cNvPr id="29" name="Parallelogram 28">
                <a:extLst>
                  <a:ext uri="{FF2B5EF4-FFF2-40B4-BE49-F238E27FC236}">
                    <a16:creationId xmlns:a16="http://schemas.microsoft.com/office/drawing/2014/main" id="{E56D0424-400D-E544-98B3-C1E964DFF775}"/>
                  </a:ext>
                </a:extLst>
              </p:cNvPr>
              <p:cNvSpPr/>
              <p:nvPr/>
            </p:nvSpPr>
            <p:spPr>
              <a:xfrm>
                <a:off x="534800" y="1689856"/>
                <a:ext cx="2877671" cy="632012"/>
              </a:xfrm>
              <a:prstGeom prst="parallelogram">
                <a:avLst>
                  <a:gd name="adj" fmla="val 41186"/>
                </a:avLst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Parallelogram 29">
                <a:extLst>
                  <a:ext uri="{FF2B5EF4-FFF2-40B4-BE49-F238E27FC236}">
                    <a16:creationId xmlns:a16="http://schemas.microsoft.com/office/drawing/2014/main" id="{EF715024-5630-C54A-B6E5-23E4F81DE36C}"/>
                  </a:ext>
                </a:extLst>
              </p:cNvPr>
              <p:cNvSpPr/>
              <p:nvPr/>
            </p:nvSpPr>
            <p:spPr>
              <a:xfrm>
                <a:off x="3296566" y="1689856"/>
                <a:ext cx="5322999" cy="632012"/>
              </a:xfrm>
              <a:prstGeom prst="parallelogram">
                <a:avLst>
                  <a:gd name="adj" fmla="val 40895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59CFDF7C-842B-974D-B43A-E623AD69F34A}"/>
                </a:ext>
              </a:extLst>
            </p:cNvPr>
            <p:cNvSpPr/>
            <p:nvPr/>
          </p:nvSpPr>
          <p:spPr>
            <a:xfrm>
              <a:off x="630707" y="2736598"/>
              <a:ext cx="2472710" cy="47533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l-GR" sz="15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Περιοχή έρευνας</a:t>
              </a:r>
              <a:endParaRPr lang="en-US" sz="15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014EFD2-B323-7142-B2E5-6D304BC4C219}"/>
                </a:ext>
              </a:extLst>
            </p:cNvPr>
            <p:cNvSpPr/>
            <p:nvPr/>
          </p:nvSpPr>
          <p:spPr>
            <a:xfrm>
              <a:off x="3669550" y="2736598"/>
              <a:ext cx="4843742" cy="47532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14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13 Περιφέρειες της χώρας</a:t>
              </a:r>
              <a:endParaRPr lang="en-US" sz="1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E20B929B-A7E0-564D-834C-C6637FF569DB}"/>
                </a:ext>
              </a:extLst>
            </p:cNvPr>
            <p:cNvGrpSpPr/>
            <p:nvPr/>
          </p:nvGrpSpPr>
          <p:grpSpPr>
            <a:xfrm>
              <a:off x="640799" y="3297557"/>
              <a:ext cx="7872493" cy="475330"/>
              <a:chOff x="534800" y="1671152"/>
              <a:chExt cx="8084765" cy="632012"/>
            </a:xfrm>
          </p:grpSpPr>
          <p:sp>
            <p:nvSpPr>
              <p:cNvPr id="35" name="Parallelogram 34">
                <a:extLst>
                  <a:ext uri="{FF2B5EF4-FFF2-40B4-BE49-F238E27FC236}">
                    <a16:creationId xmlns:a16="http://schemas.microsoft.com/office/drawing/2014/main" id="{2C8956EA-640F-B144-86CE-679251EF6DD1}"/>
                  </a:ext>
                </a:extLst>
              </p:cNvPr>
              <p:cNvSpPr/>
              <p:nvPr/>
            </p:nvSpPr>
            <p:spPr>
              <a:xfrm>
                <a:off x="534800" y="1671152"/>
                <a:ext cx="2877671" cy="632012"/>
              </a:xfrm>
              <a:prstGeom prst="parallelogram">
                <a:avLst>
                  <a:gd name="adj" fmla="val 41186"/>
                </a:avLst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Parallelogram 35">
                <a:extLst>
                  <a:ext uri="{FF2B5EF4-FFF2-40B4-BE49-F238E27FC236}">
                    <a16:creationId xmlns:a16="http://schemas.microsoft.com/office/drawing/2014/main" id="{5F22AB88-ED24-5F40-844A-CB6C068D3EAA}"/>
                  </a:ext>
                </a:extLst>
              </p:cNvPr>
              <p:cNvSpPr/>
              <p:nvPr/>
            </p:nvSpPr>
            <p:spPr>
              <a:xfrm>
                <a:off x="3296566" y="1671152"/>
                <a:ext cx="5322999" cy="632012"/>
              </a:xfrm>
              <a:prstGeom prst="parallelogram">
                <a:avLst>
                  <a:gd name="adj" fmla="val 40895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5FAD286-469B-F24C-96E1-E42945191D32}"/>
                </a:ext>
              </a:extLst>
            </p:cNvPr>
            <p:cNvSpPr/>
            <p:nvPr/>
          </p:nvSpPr>
          <p:spPr>
            <a:xfrm>
              <a:off x="630706" y="3297557"/>
              <a:ext cx="2472711" cy="47533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l-GR" sz="15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Μέθοδος δειγματοληψίας</a:t>
              </a:r>
              <a:endParaRPr lang="en-US" sz="15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46F6C308-C158-AA41-B07B-C77D2D551538}"/>
                </a:ext>
              </a:extLst>
            </p:cNvPr>
            <p:cNvSpPr/>
            <p:nvPr/>
          </p:nvSpPr>
          <p:spPr>
            <a:xfrm>
              <a:off x="3669550" y="3297557"/>
              <a:ext cx="4843742" cy="47533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14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Τυχαία στρωματοποιημένη δειγματοληψία ανά Περιφέρεια</a:t>
              </a:r>
              <a:endParaRPr lang="en-US" sz="1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14A93954-D07A-6142-9213-E7C382226B46}"/>
                </a:ext>
              </a:extLst>
            </p:cNvPr>
            <p:cNvGrpSpPr/>
            <p:nvPr/>
          </p:nvGrpSpPr>
          <p:grpSpPr>
            <a:xfrm>
              <a:off x="640799" y="3858515"/>
              <a:ext cx="7872493" cy="856118"/>
              <a:chOff x="534800" y="1650454"/>
              <a:chExt cx="8084765" cy="632012"/>
            </a:xfrm>
          </p:grpSpPr>
          <p:sp>
            <p:nvSpPr>
              <p:cNvPr id="41" name="Parallelogram 40">
                <a:extLst>
                  <a:ext uri="{FF2B5EF4-FFF2-40B4-BE49-F238E27FC236}">
                    <a16:creationId xmlns:a16="http://schemas.microsoft.com/office/drawing/2014/main" id="{F555C177-F890-E647-9CF9-3E0511265CE8}"/>
                  </a:ext>
                </a:extLst>
              </p:cNvPr>
              <p:cNvSpPr/>
              <p:nvPr/>
            </p:nvSpPr>
            <p:spPr>
              <a:xfrm>
                <a:off x="534800" y="1650454"/>
                <a:ext cx="2877671" cy="632012"/>
              </a:xfrm>
              <a:prstGeom prst="parallelogram">
                <a:avLst>
                  <a:gd name="adj" fmla="val 41186"/>
                </a:avLst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Parallelogram 41">
                <a:extLst>
                  <a:ext uri="{FF2B5EF4-FFF2-40B4-BE49-F238E27FC236}">
                    <a16:creationId xmlns:a16="http://schemas.microsoft.com/office/drawing/2014/main" id="{6338394A-0639-BA44-B5BE-38028BE737DA}"/>
                  </a:ext>
                </a:extLst>
              </p:cNvPr>
              <p:cNvSpPr/>
              <p:nvPr/>
            </p:nvSpPr>
            <p:spPr>
              <a:xfrm>
                <a:off x="3296566" y="1650454"/>
                <a:ext cx="5322999" cy="632012"/>
              </a:xfrm>
              <a:prstGeom prst="parallelogram">
                <a:avLst>
                  <a:gd name="adj" fmla="val 40895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60829259-DEC7-5343-BFC8-9F108C26BF2B}"/>
                </a:ext>
              </a:extLst>
            </p:cNvPr>
            <p:cNvSpPr/>
            <p:nvPr/>
          </p:nvSpPr>
          <p:spPr>
            <a:xfrm>
              <a:off x="630707" y="3858515"/>
              <a:ext cx="2472710" cy="85611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l-GR" sz="15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Μέγεθος δείγματος</a:t>
              </a:r>
              <a:endParaRPr lang="en-US" sz="15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3DC5408-AD10-D648-8544-1BD28AA04485}"/>
                </a:ext>
              </a:extLst>
            </p:cNvPr>
            <p:cNvSpPr/>
            <p:nvPr/>
          </p:nvSpPr>
          <p:spPr>
            <a:xfrm>
              <a:off x="3669550" y="3858515"/>
              <a:ext cx="4843742" cy="85611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11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670 άτομα, άνδρες και γυναίκες άνω των 17 ετών, κάτοικοι όλης της χώρας, οι οποίοι δήλωσαν ότι σίγουρα ή πιθανά θα προσέλθουν να ψηφίσουν στις εκλογές του ΚΙΝΑΛ</a:t>
              </a:r>
              <a:r>
                <a:rPr lang="en-US" sz="11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, </a:t>
              </a:r>
              <a:r>
                <a:rPr lang="el-GR" sz="11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εκ των οποίων 485 ψήφισαν ΚΙΝΑΛ τον Ιούλιο του 2019       (από 1079 άτομα που απάντησαν συνολικά)</a:t>
              </a:r>
              <a:endParaRPr lang="en-US" sz="1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45B97088-6FF9-A64B-9FA8-616FDBC216BF}"/>
                </a:ext>
              </a:extLst>
            </p:cNvPr>
            <p:cNvGrpSpPr/>
            <p:nvPr/>
          </p:nvGrpSpPr>
          <p:grpSpPr>
            <a:xfrm>
              <a:off x="640799" y="4793550"/>
              <a:ext cx="7872493" cy="475330"/>
              <a:chOff x="534800" y="1642174"/>
              <a:chExt cx="8084765" cy="632012"/>
            </a:xfrm>
          </p:grpSpPr>
          <p:sp>
            <p:nvSpPr>
              <p:cNvPr id="47" name="Parallelogram 46">
                <a:extLst>
                  <a:ext uri="{FF2B5EF4-FFF2-40B4-BE49-F238E27FC236}">
                    <a16:creationId xmlns:a16="http://schemas.microsoft.com/office/drawing/2014/main" id="{AD64F29D-CA8E-844A-A5AC-389D99A7FC1C}"/>
                  </a:ext>
                </a:extLst>
              </p:cNvPr>
              <p:cNvSpPr/>
              <p:nvPr/>
            </p:nvSpPr>
            <p:spPr>
              <a:xfrm>
                <a:off x="534800" y="1642174"/>
                <a:ext cx="2877671" cy="632012"/>
              </a:xfrm>
              <a:prstGeom prst="parallelogram">
                <a:avLst>
                  <a:gd name="adj" fmla="val 41186"/>
                </a:avLst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Parallelogram 47">
                <a:extLst>
                  <a:ext uri="{FF2B5EF4-FFF2-40B4-BE49-F238E27FC236}">
                    <a16:creationId xmlns:a16="http://schemas.microsoft.com/office/drawing/2014/main" id="{12ACDEE1-0AFC-FA44-A8B2-5687F8BC47D6}"/>
                  </a:ext>
                </a:extLst>
              </p:cNvPr>
              <p:cNvSpPr/>
              <p:nvPr/>
            </p:nvSpPr>
            <p:spPr>
              <a:xfrm>
                <a:off x="3296566" y="1642174"/>
                <a:ext cx="5322999" cy="632012"/>
              </a:xfrm>
              <a:prstGeom prst="parallelogram">
                <a:avLst>
                  <a:gd name="adj" fmla="val 40895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5A9DFEDB-5365-0A42-B606-A6F8AFFEB471}"/>
                </a:ext>
              </a:extLst>
            </p:cNvPr>
            <p:cNvSpPr/>
            <p:nvPr/>
          </p:nvSpPr>
          <p:spPr>
            <a:xfrm>
              <a:off x="630707" y="4793550"/>
              <a:ext cx="2472710" cy="47533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l-GR" sz="15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Μέγιστο σφάλμα</a:t>
              </a:r>
              <a:endParaRPr lang="en-US" sz="15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DE6989E6-E629-3D4D-87AA-631CDBC44339}"/>
                </a:ext>
              </a:extLst>
            </p:cNvPr>
            <p:cNvSpPr/>
            <p:nvPr/>
          </p:nvSpPr>
          <p:spPr>
            <a:xfrm>
              <a:off x="3669550" y="4793550"/>
              <a:ext cx="4843742" cy="47533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14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3.2 % (για τις ερωτήσεις που αφορούν στις εκλογές του ΚΙΝΑΛ)</a:t>
              </a:r>
              <a:endParaRPr lang="en-US" sz="1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E53B4D58-CCFF-6242-B5AC-F18510F513A3}"/>
                </a:ext>
              </a:extLst>
            </p:cNvPr>
            <p:cNvGrpSpPr/>
            <p:nvPr/>
          </p:nvGrpSpPr>
          <p:grpSpPr>
            <a:xfrm>
              <a:off x="640799" y="5340659"/>
              <a:ext cx="7872493" cy="475330"/>
              <a:chOff x="534800" y="1629136"/>
              <a:chExt cx="8084765" cy="632012"/>
            </a:xfrm>
          </p:grpSpPr>
          <p:sp>
            <p:nvSpPr>
              <p:cNvPr id="53" name="Parallelogram 52">
                <a:extLst>
                  <a:ext uri="{FF2B5EF4-FFF2-40B4-BE49-F238E27FC236}">
                    <a16:creationId xmlns:a16="http://schemas.microsoft.com/office/drawing/2014/main" id="{1933B46E-F6BE-6E49-95DE-7175E6024248}"/>
                  </a:ext>
                </a:extLst>
              </p:cNvPr>
              <p:cNvSpPr/>
              <p:nvPr/>
            </p:nvSpPr>
            <p:spPr>
              <a:xfrm>
                <a:off x="534800" y="1629136"/>
                <a:ext cx="2877671" cy="632012"/>
              </a:xfrm>
              <a:prstGeom prst="parallelogram">
                <a:avLst>
                  <a:gd name="adj" fmla="val 41186"/>
                </a:avLst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Parallelogram 53">
                <a:extLst>
                  <a:ext uri="{FF2B5EF4-FFF2-40B4-BE49-F238E27FC236}">
                    <a16:creationId xmlns:a16="http://schemas.microsoft.com/office/drawing/2014/main" id="{96C6ACCC-5381-AE4C-B5B0-530C434980F0}"/>
                  </a:ext>
                </a:extLst>
              </p:cNvPr>
              <p:cNvSpPr/>
              <p:nvPr/>
            </p:nvSpPr>
            <p:spPr>
              <a:xfrm>
                <a:off x="3296566" y="1629136"/>
                <a:ext cx="5322999" cy="632012"/>
              </a:xfrm>
              <a:prstGeom prst="parallelogram">
                <a:avLst>
                  <a:gd name="adj" fmla="val 40895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74738CA1-731B-314A-AD2C-2DA324136B8D}"/>
                </a:ext>
              </a:extLst>
            </p:cNvPr>
            <p:cNvSpPr/>
            <p:nvPr/>
          </p:nvSpPr>
          <p:spPr>
            <a:xfrm>
              <a:off x="630707" y="5340659"/>
              <a:ext cx="2472710" cy="47533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l-GR" sz="15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Χρόνος διεξαγωγής</a:t>
              </a:r>
              <a:endParaRPr lang="en-US" sz="15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16E55A7-BEAF-C848-9E06-47B3CFFF7B0E}"/>
                </a:ext>
              </a:extLst>
            </p:cNvPr>
            <p:cNvSpPr/>
            <p:nvPr/>
          </p:nvSpPr>
          <p:spPr>
            <a:xfrm>
              <a:off x="3669550" y="5340659"/>
              <a:ext cx="4843742" cy="47533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14 </a:t>
              </a:r>
              <a:r>
                <a:rPr lang="el-GR" sz="14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– </a:t>
              </a:r>
              <a:r>
                <a:rPr lang="en-US" sz="14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22</a:t>
              </a:r>
              <a:r>
                <a:rPr lang="el-GR" sz="14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 Ιουνίου 2021</a:t>
              </a:r>
              <a:endParaRPr lang="en-US" sz="1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0967D6E4-5641-2F4A-BBBD-4F80EE44DA64}"/>
                </a:ext>
              </a:extLst>
            </p:cNvPr>
            <p:cNvGrpSpPr/>
            <p:nvPr/>
          </p:nvGrpSpPr>
          <p:grpSpPr>
            <a:xfrm>
              <a:off x="640799" y="5901612"/>
              <a:ext cx="7872493" cy="475331"/>
              <a:chOff x="534800" y="1620855"/>
              <a:chExt cx="8084765" cy="632013"/>
            </a:xfrm>
          </p:grpSpPr>
          <p:sp>
            <p:nvSpPr>
              <p:cNvPr id="59" name="Parallelogram 58">
                <a:extLst>
                  <a:ext uri="{FF2B5EF4-FFF2-40B4-BE49-F238E27FC236}">
                    <a16:creationId xmlns:a16="http://schemas.microsoft.com/office/drawing/2014/main" id="{B4576553-AF62-4D42-97C0-6744FA27B97C}"/>
                  </a:ext>
                </a:extLst>
              </p:cNvPr>
              <p:cNvSpPr/>
              <p:nvPr/>
            </p:nvSpPr>
            <p:spPr>
              <a:xfrm>
                <a:off x="534800" y="1620855"/>
                <a:ext cx="2877671" cy="632012"/>
              </a:xfrm>
              <a:prstGeom prst="parallelogram">
                <a:avLst>
                  <a:gd name="adj" fmla="val 41186"/>
                </a:avLst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Parallelogram 59">
                <a:extLst>
                  <a:ext uri="{FF2B5EF4-FFF2-40B4-BE49-F238E27FC236}">
                    <a16:creationId xmlns:a16="http://schemas.microsoft.com/office/drawing/2014/main" id="{46C13910-5B7F-B84D-BE35-73CDFDEA1B1A}"/>
                  </a:ext>
                </a:extLst>
              </p:cNvPr>
              <p:cNvSpPr/>
              <p:nvPr/>
            </p:nvSpPr>
            <p:spPr>
              <a:xfrm>
                <a:off x="3296566" y="1620855"/>
                <a:ext cx="5322999" cy="632013"/>
              </a:xfrm>
              <a:prstGeom prst="parallelogram">
                <a:avLst>
                  <a:gd name="adj" fmla="val 40895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B8118977-A885-4849-BC5D-F67AD1F916A1}"/>
                </a:ext>
              </a:extLst>
            </p:cNvPr>
            <p:cNvSpPr/>
            <p:nvPr/>
          </p:nvSpPr>
          <p:spPr>
            <a:xfrm>
              <a:off x="630707" y="5901612"/>
              <a:ext cx="2472710" cy="47533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l-GR" sz="15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Σταθμίσεις</a:t>
              </a:r>
              <a:endParaRPr lang="en-US" sz="15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F202F097-E5E5-3B42-9BD3-73C0DF196E7F}"/>
                </a:ext>
              </a:extLst>
            </p:cNvPr>
            <p:cNvSpPr/>
            <p:nvPr/>
          </p:nvSpPr>
          <p:spPr>
            <a:xfrm>
              <a:off x="3669550" y="5901612"/>
              <a:ext cx="4843742" cy="475331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12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Το δείγμα σταθμίστηκε εκ των υστέρων ως προς το φύλο και ως προς την ψήφο στο ΚΙΝΑΛ ανά Περιφέρεια</a:t>
              </a:r>
              <a:endParaRPr lang="en-US" sz="1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5B2A4027-09CD-CF4A-9018-7EC7C324949B}"/>
                </a:ext>
              </a:extLst>
            </p:cNvPr>
            <p:cNvGrpSpPr/>
            <p:nvPr/>
          </p:nvGrpSpPr>
          <p:grpSpPr>
            <a:xfrm>
              <a:off x="641723" y="1601168"/>
              <a:ext cx="7871569" cy="475330"/>
              <a:chOff x="535749" y="1707894"/>
              <a:chExt cx="8083816" cy="632012"/>
            </a:xfrm>
          </p:grpSpPr>
          <p:sp>
            <p:nvSpPr>
              <p:cNvPr id="66" name="Parallelogram 65">
                <a:extLst>
                  <a:ext uri="{FF2B5EF4-FFF2-40B4-BE49-F238E27FC236}">
                    <a16:creationId xmlns:a16="http://schemas.microsoft.com/office/drawing/2014/main" id="{4E431429-07B1-3142-AEAA-A0A6AC2A4064}"/>
                  </a:ext>
                </a:extLst>
              </p:cNvPr>
              <p:cNvSpPr/>
              <p:nvPr/>
            </p:nvSpPr>
            <p:spPr>
              <a:xfrm>
                <a:off x="535749" y="1707894"/>
                <a:ext cx="2877671" cy="632012"/>
              </a:xfrm>
              <a:prstGeom prst="parallelogram">
                <a:avLst>
                  <a:gd name="adj" fmla="val 41186"/>
                </a:avLst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Parallelogram 66">
                <a:extLst>
                  <a:ext uri="{FF2B5EF4-FFF2-40B4-BE49-F238E27FC236}">
                    <a16:creationId xmlns:a16="http://schemas.microsoft.com/office/drawing/2014/main" id="{669563AA-D951-B04D-94F0-62C7FCCB27D5}"/>
                  </a:ext>
                </a:extLst>
              </p:cNvPr>
              <p:cNvSpPr/>
              <p:nvPr/>
            </p:nvSpPr>
            <p:spPr>
              <a:xfrm>
                <a:off x="3296566" y="1707894"/>
                <a:ext cx="5322999" cy="632012"/>
              </a:xfrm>
              <a:prstGeom prst="parallelogram">
                <a:avLst>
                  <a:gd name="adj" fmla="val 40895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F209B27C-D300-2742-A46F-A9DF313FDC36}"/>
                </a:ext>
              </a:extLst>
            </p:cNvPr>
            <p:cNvSpPr/>
            <p:nvPr/>
          </p:nvSpPr>
          <p:spPr>
            <a:xfrm>
              <a:off x="630707" y="1600247"/>
              <a:ext cx="2472710" cy="47533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l-GR" sz="15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Ανάθεση</a:t>
              </a:r>
              <a:endParaRPr lang="en-US" sz="15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312F2988-3894-EE42-B8D0-F53EB9224C6B}"/>
                </a:ext>
              </a:extLst>
            </p:cNvPr>
            <p:cNvSpPr/>
            <p:nvPr/>
          </p:nvSpPr>
          <p:spPr>
            <a:xfrm>
              <a:off x="3669550" y="1601168"/>
              <a:ext cx="4843742" cy="47533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1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Μακεδονία της Κυριακής</a:t>
              </a:r>
              <a:endParaRPr lang="en-US" sz="1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04F73824-F6BD-9C42-AFF7-1AE0FE0BCFE7}"/>
                </a:ext>
              </a:extLst>
            </p:cNvPr>
            <p:cNvGrpSpPr/>
            <p:nvPr/>
          </p:nvGrpSpPr>
          <p:grpSpPr>
            <a:xfrm>
              <a:off x="640795" y="6462565"/>
              <a:ext cx="7872493" cy="367728"/>
              <a:chOff x="534800" y="1620855"/>
              <a:chExt cx="8084765" cy="632013"/>
            </a:xfrm>
          </p:grpSpPr>
          <p:sp>
            <p:nvSpPr>
              <p:cNvPr id="72" name="Parallelogram 71">
                <a:extLst>
                  <a:ext uri="{FF2B5EF4-FFF2-40B4-BE49-F238E27FC236}">
                    <a16:creationId xmlns:a16="http://schemas.microsoft.com/office/drawing/2014/main" id="{24983808-BBE3-1548-AC3F-841CD152C736}"/>
                  </a:ext>
                </a:extLst>
              </p:cNvPr>
              <p:cNvSpPr/>
              <p:nvPr/>
            </p:nvSpPr>
            <p:spPr>
              <a:xfrm>
                <a:off x="534800" y="1620855"/>
                <a:ext cx="2877671" cy="632012"/>
              </a:xfrm>
              <a:prstGeom prst="parallelogram">
                <a:avLst>
                  <a:gd name="adj" fmla="val 41186"/>
                </a:avLst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Parallelogram 72">
                <a:extLst>
                  <a:ext uri="{FF2B5EF4-FFF2-40B4-BE49-F238E27FC236}">
                    <a16:creationId xmlns:a16="http://schemas.microsoft.com/office/drawing/2014/main" id="{329B94DC-CFAD-E34C-8CD9-C36ACFF62DEA}"/>
                  </a:ext>
                </a:extLst>
              </p:cNvPr>
              <p:cNvSpPr/>
              <p:nvPr/>
            </p:nvSpPr>
            <p:spPr>
              <a:xfrm>
                <a:off x="3296566" y="1620855"/>
                <a:ext cx="5322999" cy="632013"/>
              </a:xfrm>
              <a:prstGeom prst="parallelogram">
                <a:avLst>
                  <a:gd name="adj" fmla="val 40895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A9799F3B-273E-6646-98E2-AF747A06584B}"/>
                </a:ext>
              </a:extLst>
            </p:cNvPr>
            <p:cNvSpPr/>
            <p:nvPr/>
          </p:nvSpPr>
          <p:spPr>
            <a:xfrm>
              <a:off x="630703" y="6462565"/>
              <a:ext cx="2472710" cy="36772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l-GR" sz="1500" dirty="0" err="1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Αρ</a:t>
              </a:r>
              <a:r>
                <a:rPr lang="el-GR" sz="15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. </a:t>
              </a:r>
              <a:r>
                <a:rPr lang="el-GR" sz="1500" dirty="0" err="1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Μητρ</a:t>
              </a:r>
              <a:r>
                <a:rPr lang="en-US" sz="1500" dirty="0" err="1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ώ</a:t>
              </a:r>
              <a:r>
                <a:rPr lang="el-GR" sz="15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ου ΕΣΡ</a:t>
              </a:r>
              <a:endParaRPr lang="en-US" sz="15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74FF4F60-21DC-8A4E-ABF4-95480339054C}"/>
                </a:ext>
              </a:extLst>
            </p:cNvPr>
            <p:cNvSpPr/>
            <p:nvPr/>
          </p:nvSpPr>
          <p:spPr>
            <a:xfrm>
              <a:off x="3669546" y="6462565"/>
              <a:ext cx="4843742" cy="3677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12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36</a:t>
              </a:r>
              <a:endParaRPr lang="en-US" sz="1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6301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Γράφημα 3">
            <a:extLst>
              <a:ext uri="{FF2B5EF4-FFF2-40B4-BE49-F238E27FC236}">
                <a16:creationId xmlns:a16="http://schemas.microsoft.com/office/drawing/2014/main" id="{D4375089-2DF3-6C4C-9EDF-04FA43019B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5440241"/>
              </p:ext>
            </p:extLst>
          </p:nvPr>
        </p:nvGraphicFramePr>
        <p:xfrm>
          <a:off x="-12700" y="1303764"/>
          <a:ext cx="9144000" cy="5561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4 - Θέση αριθμού διαφάνειας">
            <a:extLst>
              <a:ext uri="{FF2B5EF4-FFF2-40B4-BE49-F238E27FC236}">
                <a16:creationId xmlns:a16="http://schemas.microsoft.com/office/drawing/2014/main" id="{32D14029-755E-674C-B15B-8A6EEC73B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16900" y="6381179"/>
            <a:ext cx="9271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A50C4784-3D4F-354E-8302-A03CF1E48524}" type="slidenum">
              <a:rPr lang="el-GR" altLang="en-US" sz="1600">
                <a:latin typeface="+mj-lt"/>
              </a:rPr>
              <a:pPr algn="ctr">
                <a:spcBef>
                  <a:spcPct val="0"/>
                </a:spcBef>
                <a:buFontTx/>
                <a:buNone/>
              </a:pPr>
              <a:t>3</a:t>
            </a:fld>
            <a:endParaRPr lang="el-GR" altLang="en-US" sz="1600" dirty="0">
              <a:latin typeface="+mj-lt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CAE4AE9-11E9-BD49-A419-BA69A93ABE17}"/>
              </a:ext>
            </a:extLst>
          </p:cNvPr>
          <p:cNvGrpSpPr/>
          <p:nvPr/>
        </p:nvGrpSpPr>
        <p:grpSpPr>
          <a:xfrm>
            <a:off x="1" y="-7"/>
            <a:ext cx="9161251" cy="1301686"/>
            <a:chOff x="1" y="-7"/>
            <a:chExt cx="9161251" cy="13016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2" name="Picture 4" descr="TO_THE_POINT_final">
              <a:extLst>
                <a:ext uri="{FF2B5EF4-FFF2-40B4-BE49-F238E27FC236}">
                  <a16:creationId xmlns:a16="http://schemas.microsoft.com/office/drawing/2014/main" id="{114C0D8B-5073-F54C-84E4-670DDD4F1F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7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1"/>
              <a:ext cx="1371600" cy="1296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Parallelogram 16">
              <a:extLst>
                <a:ext uri="{FF2B5EF4-FFF2-40B4-BE49-F238E27FC236}">
                  <a16:creationId xmlns:a16="http://schemas.microsoft.com/office/drawing/2014/main" id="{C072785D-5D30-424C-8E4E-51D34F059A1B}"/>
                </a:ext>
              </a:extLst>
            </p:cNvPr>
            <p:cNvSpPr/>
            <p:nvPr/>
          </p:nvSpPr>
          <p:spPr>
            <a:xfrm>
              <a:off x="1446380" y="-7"/>
              <a:ext cx="7714872" cy="1299600"/>
            </a:xfrm>
            <a:prstGeom prst="parallelogram">
              <a:avLst>
                <a:gd name="adj" fmla="val 30956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ight Triangle 20">
              <a:extLst>
                <a:ext uri="{FF2B5EF4-FFF2-40B4-BE49-F238E27FC236}">
                  <a16:creationId xmlns:a16="http://schemas.microsoft.com/office/drawing/2014/main" id="{0519B07F-4508-2D4A-AB63-71C94CB87F4C}"/>
                </a:ext>
              </a:extLst>
            </p:cNvPr>
            <p:cNvSpPr/>
            <p:nvPr/>
          </p:nvSpPr>
          <p:spPr>
            <a:xfrm rot="5400000">
              <a:off x="919363" y="453193"/>
              <a:ext cx="1296928" cy="390527"/>
            </a:xfrm>
            <a:prstGeom prst="rtTriangle">
              <a:avLst/>
            </a:prstGeom>
            <a:solidFill>
              <a:srgbClr val="2B2B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Parallelogram 21">
              <a:extLst>
                <a:ext uri="{FF2B5EF4-FFF2-40B4-BE49-F238E27FC236}">
                  <a16:creationId xmlns:a16="http://schemas.microsoft.com/office/drawing/2014/main" id="{2C681B0C-59B0-A242-8A8F-199FA985171D}"/>
                </a:ext>
              </a:extLst>
            </p:cNvPr>
            <p:cNvSpPr/>
            <p:nvPr/>
          </p:nvSpPr>
          <p:spPr>
            <a:xfrm>
              <a:off x="1933572" y="571"/>
              <a:ext cx="7210428" cy="1299600"/>
            </a:xfrm>
            <a:prstGeom prst="parallelogram">
              <a:avLst>
                <a:gd name="adj" fmla="val 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r"/>
              <a:r>
                <a:rPr lang="el-GR" sz="16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Γνωρίζετε για την εκλογική διαδικασία που προβλέπεται να γίνει το ερχόμενο φθινόπωρο και αφορά στην εκλογή νέου αρχηγού στο ΚΙΝΑΛ;</a:t>
              </a:r>
              <a:endParaRPr lang="en-US" sz="12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3" name="Right Triangle 22">
              <a:extLst>
                <a:ext uri="{FF2B5EF4-FFF2-40B4-BE49-F238E27FC236}">
                  <a16:creationId xmlns:a16="http://schemas.microsoft.com/office/drawing/2014/main" id="{6E0488C0-D94F-164D-A6F3-A747D56698F9}"/>
                </a:ext>
              </a:extLst>
            </p:cNvPr>
            <p:cNvSpPr/>
            <p:nvPr/>
          </p:nvSpPr>
          <p:spPr>
            <a:xfrm rot="16200000">
              <a:off x="1088510" y="456614"/>
              <a:ext cx="1299600" cy="390529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07143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Γράφημα 3">
            <a:extLst>
              <a:ext uri="{FF2B5EF4-FFF2-40B4-BE49-F238E27FC236}">
                <a16:creationId xmlns:a16="http://schemas.microsoft.com/office/drawing/2014/main" id="{D4375089-2DF3-6C4C-9EDF-04FA43019B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0097981"/>
              </p:ext>
            </p:extLst>
          </p:nvPr>
        </p:nvGraphicFramePr>
        <p:xfrm>
          <a:off x="-12700" y="1303764"/>
          <a:ext cx="9144000" cy="5561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4 - Θέση αριθμού διαφάνειας">
            <a:extLst>
              <a:ext uri="{FF2B5EF4-FFF2-40B4-BE49-F238E27FC236}">
                <a16:creationId xmlns:a16="http://schemas.microsoft.com/office/drawing/2014/main" id="{32D14029-755E-674C-B15B-8A6EEC73B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16900" y="6381179"/>
            <a:ext cx="9271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A50C4784-3D4F-354E-8302-A03CF1E48524}" type="slidenum">
              <a:rPr lang="el-GR" altLang="en-US" sz="1600">
                <a:latin typeface="+mj-lt"/>
              </a:rPr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l-GR" altLang="en-US" sz="1600" dirty="0">
              <a:latin typeface="+mj-lt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CAE4AE9-11E9-BD49-A419-BA69A93ABE17}"/>
              </a:ext>
            </a:extLst>
          </p:cNvPr>
          <p:cNvGrpSpPr/>
          <p:nvPr/>
        </p:nvGrpSpPr>
        <p:grpSpPr>
          <a:xfrm>
            <a:off x="1" y="-7"/>
            <a:ext cx="9161251" cy="1301686"/>
            <a:chOff x="1" y="-7"/>
            <a:chExt cx="9161251" cy="13016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2" name="Picture 4" descr="TO_THE_POINT_final">
              <a:extLst>
                <a:ext uri="{FF2B5EF4-FFF2-40B4-BE49-F238E27FC236}">
                  <a16:creationId xmlns:a16="http://schemas.microsoft.com/office/drawing/2014/main" id="{114C0D8B-5073-F54C-84E4-670DDD4F1F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7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1"/>
              <a:ext cx="1371600" cy="1296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Parallelogram 16">
              <a:extLst>
                <a:ext uri="{FF2B5EF4-FFF2-40B4-BE49-F238E27FC236}">
                  <a16:creationId xmlns:a16="http://schemas.microsoft.com/office/drawing/2014/main" id="{C072785D-5D30-424C-8E4E-51D34F059A1B}"/>
                </a:ext>
              </a:extLst>
            </p:cNvPr>
            <p:cNvSpPr/>
            <p:nvPr/>
          </p:nvSpPr>
          <p:spPr>
            <a:xfrm>
              <a:off x="1446380" y="-7"/>
              <a:ext cx="7714872" cy="1299600"/>
            </a:xfrm>
            <a:prstGeom prst="parallelogram">
              <a:avLst>
                <a:gd name="adj" fmla="val 30956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ight Triangle 20">
              <a:extLst>
                <a:ext uri="{FF2B5EF4-FFF2-40B4-BE49-F238E27FC236}">
                  <a16:creationId xmlns:a16="http://schemas.microsoft.com/office/drawing/2014/main" id="{0519B07F-4508-2D4A-AB63-71C94CB87F4C}"/>
                </a:ext>
              </a:extLst>
            </p:cNvPr>
            <p:cNvSpPr/>
            <p:nvPr/>
          </p:nvSpPr>
          <p:spPr>
            <a:xfrm rot="5400000">
              <a:off x="919363" y="453193"/>
              <a:ext cx="1296928" cy="390527"/>
            </a:xfrm>
            <a:prstGeom prst="rtTriangle">
              <a:avLst/>
            </a:prstGeom>
            <a:solidFill>
              <a:srgbClr val="2B2B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Parallelogram 21">
              <a:extLst>
                <a:ext uri="{FF2B5EF4-FFF2-40B4-BE49-F238E27FC236}">
                  <a16:creationId xmlns:a16="http://schemas.microsoft.com/office/drawing/2014/main" id="{2C681B0C-59B0-A242-8A8F-199FA985171D}"/>
                </a:ext>
              </a:extLst>
            </p:cNvPr>
            <p:cNvSpPr/>
            <p:nvPr/>
          </p:nvSpPr>
          <p:spPr>
            <a:xfrm>
              <a:off x="1933572" y="571"/>
              <a:ext cx="7210428" cy="1299600"/>
            </a:xfrm>
            <a:prstGeom prst="parallelogram">
              <a:avLst>
                <a:gd name="adj" fmla="val 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r"/>
              <a:r>
                <a:rPr lang="el-GR" sz="16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Γνωρίζετε για την εκλογική διαδικασία που προβλέπεται να γίνει το ερχόμενο φθινόπωρο και αφορά στην εκλογή νέου αρχηγού στο ΚΙΝΑΛ;</a:t>
              </a:r>
              <a:endParaRPr lang="en-US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algn="r"/>
              <a:endParaRPr lang="en-US" sz="16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algn="r"/>
              <a:r>
                <a:rPr lang="el-GR" sz="1400" b="1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*Βάση: Όσοι δήλωσαν ότι ψήφισαν ΚΙΝΑΛ τον Ιούλιο του 2019</a:t>
              </a:r>
              <a:endParaRPr lang="en-US" sz="11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3" name="Right Triangle 22">
              <a:extLst>
                <a:ext uri="{FF2B5EF4-FFF2-40B4-BE49-F238E27FC236}">
                  <a16:creationId xmlns:a16="http://schemas.microsoft.com/office/drawing/2014/main" id="{6E0488C0-D94F-164D-A6F3-A747D56698F9}"/>
                </a:ext>
              </a:extLst>
            </p:cNvPr>
            <p:cNvSpPr/>
            <p:nvPr/>
          </p:nvSpPr>
          <p:spPr>
            <a:xfrm rot="16200000">
              <a:off x="1088510" y="456614"/>
              <a:ext cx="1299600" cy="390529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1100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Γράφημα 3">
            <a:extLst>
              <a:ext uri="{FF2B5EF4-FFF2-40B4-BE49-F238E27FC236}">
                <a16:creationId xmlns:a16="http://schemas.microsoft.com/office/drawing/2014/main" id="{D4375089-2DF3-6C4C-9EDF-04FA43019B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284444"/>
              </p:ext>
            </p:extLst>
          </p:nvPr>
        </p:nvGraphicFramePr>
        <p:xfrm>
          <a:off x="-12700" y="1303764"/>
          <a:ext cx="9144000" cy="5561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4 - Θέση αριθμού διαφάνειας">
            <a:extLst>
              <a:ext uri="{FF2B5EF4-FFF2-40B4-BE49-F238E27FC236}">
                <a16:creationId xmlns:a16="http://schemas.microsoft.com/office/drawing/2014/main" id="{32D14029-755E-674C-B15B-8A6EEC73B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16900" y="6381179"/>
            <a:ext cx="9271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A50C4784-3D4F-354E-8302-A03CF1E48524}" type="slidenum">
              <a:rPr lang="el-GR" altLang="en-US" sz="1600">
                <a:latin typeface="+mj-lt"/>
              </a:rPr>
              <a:pPr algn="ctr">
                <a:spcBef>
                  <a:spcPct val="0"/>
                </a:spcBef>
                <a:buFontTx/>
                <a:buNone/>
              </a:pPr>
              <a:t>5</a:t>
            </a:fld>
            <a:endParaRPr lang="el-GR" altLang="en-US" sz="1600" dirty="0">
              <a:latin typeface="+mj-lt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CAE4AE9-11E9-BD49-A419-BA69A93ABE17}"/>
              </a:ext>
            </a:extLst>
          </p:cNvPr>
          <p:cNvGrpSpPr/>
          <p:nvPr/>
        </p:nvGrpSpPr>
        <p:grpSpPr>
          <a:xfrm>
            <a:off x="1" y="-7"/>
            <a:ext cx="9161251" cy="1301686"/>
            <a:chOff x="1" y="-7"/>
            <a:chExt cx="9161251" cy="13016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2" name="Picture 4" descr="TO_THE_POINT_final">
              <a:extLst>
                <a:ext uri="{FF2B5EF4-FFF2-40B4-BE49-F238E27FC236}">
                  <a16:creationId xmlns:a16="http://schemas.microsoft.com/office/drawing/2014/main" id="{114C0D8B-5073-F54C-84E4-670DDD4F1F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7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1"/>
              <a:ext cx="1371600" cy="1296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Parallelogram 16">
              <a:extLst>
                <a:ext uri="{FF2B5EF4-FFF2-40B4-BE49-F238E27FC236}">
                  <a16:creationId xmlns:a16="http://schemas.microsoft.com/office/drawing/2014/main" id="{C072785D-5D30-424C-8E4E-51D34F059A1B}"/>
                </a:ext>
              </a:extLst>
            </p:cNvPr>
            <p:cNvSpPr/>
            <p:nvPr/>
          </p:nvSpPr>
          <p:spPr>
            <a:xfrm>
              <a:off x="1446380" y="-7"/>
              <a:ext cx="7714872" cy="1299600"/>
            </a:xfrm>
            <a:prstGeom prst="parallelogram">
              <a:avLst>
                <a:gd name="adj" fmla="val 30956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ight Triangle 20">
              <a:extLst>
                <a:ext uri="{FF2B5EF4-FFF2-40B4-BE49-F238E27FC236}">
                  <a16:creationId xmlns:a16="http://schemas.microsoft.com/office/drawing/2014/main" id="{0519B07F-4508-2D4A-AB63-71C94CB87F4C}"/>
                </a:ext>
              </a:extLst>
            </p:cNvPr>
            <p:cNvSpPr/>
            <p:nvPr/>
          </p:nvSpPr>
          <p:spPr>
            <a:xfrm rot="5400000">
              <a:off x="919363" y="453193"/>
              <a:ext cx="1296928" cy="390527"/>
            </a:xfrm>
            <a:prstGeom prst="rtTriangle">
              <a:avLst/>
            </a:prstGeom>
            <a:solidFill>
              <a:srgbClr val="2B2B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Parallelogram 21">
              <a:extLst>
                <a:ext uri="{FF2B5EF4-FFF2-40B4-BE49-F238E27FC236}">
                  <a16:creationId xmlns:a16="http://schemas.microsoft.com/office/drawing/2014/main" id="{2C681B0C-59B0-A242-8A8F-199FA985171D}"/>
                </a:ext>
              </a:extLst>
            </p:cNvPr>
            <p:cNvSpPr/>
            <p:nvPr/>
          </p:nvSpPr>
          <p:spPr>
            <a:xfrm>
              <a:off x="1933572" y="571"/>
              <a:ext cx="7210428" cy="1299600"/>
            </a:xfrm>
            <a:prstGeom prst="parallelogram">
              <a:avLst>
                <a:gd name="adj" fmla="val 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r"/>
              <a:r>
                <a:rPr lang="el-GR" sz="16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Ανεξάρτητα από την εκλογική σας προτίμηση, εσείς πόσο πιθανό είναι να πάτε να ψηφίσετε στις εκλογές του ΚΙΝΑΛ του φθινοπώρου;</a:t>
              </a:r>
              <a:endParaRPr lang="en-US" sz="12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3" name="Right Triangle 22">
              <a:extLst>
                <a:ext uri="{FF2B5EF4-FFF2-40B4-BE49-F238E27FC236}">
                  <a16:creationId xmlns:a16="http://schemas.microsoft.com/office/drawing/2014/main" id="{6E0488C0-D94F-164D-A6F3-A747D56698F9}"/>
                </a:ext>
              </a:extLst>
            </p:cNvPr>
            <p:cNvSpPr/>
            <p:nvPr/>
          </p:nvSpPr>
          <p:spPr>
            <a:xfrm rot="16200000">
              <a:off x="1088510" y="456614"/>
              <a:ext cx="1299600" cy="390529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9142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Γράφημα 3">
            <a:extLst>
              <a:ext uri="{FF2B5EF4-FFF2-40B4-BE49-F238E27FC236}">
                <a16:creationId xmlns:a16="http://schemas.microsoft.com/office/drawing/2014/main" id="{D4375089-2DF3-6C4C-9EDF-04FA43019B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0191084"/>
              </p:ext>
            </p:extLst>
          </p:nvPr>
        </p:nvGraphicFramePr>
        <p:xfrm>
          <a:off x="-12700" y="1303764"/>
          <a:ext cx="9144000" cy="5561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4 - Θέση αριθμού διαφάνειας">
            <a:extLst>
              <a:ext uri="{FF2B5EF4-FFF2-40B4-BE49-F238E27FC236}">
                <a16:creationId xmlns:a16="http://schemas.microsoft.com/office/drawing/2014/main" id="{32D14029-755E-674C-B15B-8A6EEC73B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16900" y="6381179"/>
            <a:ext cx="9271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A50C4784-3D4F-354E-8302-A03CF1E48524}" type="slidenum">
              <a:rPr lang="el-GR" altLang="en-US" sz="1600">
                <a:latin typeface="+mj-lt"/>
              </a:rPr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l-GR" altLang="en-US" sz="1600" dirty="0">
              <a:latin typeface="+mj-lt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CAE4AE9-11E9-BD49-A419-BA69A93ABE17}"/>
              </a:ext>
            </a:extLst>
          </p:cNvPr>
          <p:cNvGrpSpPr/>
          <p:nvPr/>
        </p:nvGrpSpPr>
        <p:grpSpPr>
          <a:xfrm>
            <a:off x="1" y="-7"/>
            <a:ext cx="9161251" cy="1301686"/>
            <a:chOff x="1" y="-7"/>
            <a:chExt cx="9161251" cy="13016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2" name="Picture 4" descr="TO_THE_POINT_final">
              <a:extLst>
                <a:ext uri="{FF2B5EF4-FFF2-40B4-BE49-F238E27FC236}">
                  <a16:creationId xmlns:a16="http://schemas.microsoft.com/office/drawing/2014/main" id="{114C0D8B-5073-F54C-84E4-670DDD4F1F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7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1"/>
              <a:ext cx="1371600" cy="1296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Parallelogram 16">
              <a:extLst>
                <a:ext uri="{FF2B5EF4-FFF2-40B4-BE49-F238E27FC236}">
                  <a16:creationId xmlns:a16="http://schemas.microsoft.com/office/drawing/2014/main" id="{C072785D-5D30-424C-8E4E-51D34F059A1B}"/>
                </a:ext>
              </a:extLst>
            </p:cNvPr>
            <p:cNvSpPr/>
            <p:nvPr/>
          </p:nvSpPr>
          <p:spPr>
            <a:xfrm>
              <a:off x="1446380" y="-7"/>
              <a:ext cx="7714872" cy="1299600"/>
            </a:xfrm>
            <a:prstGeom prst="parallelogram">
              <a:avLst>
                <a:gd name="adj" fmla="val 30956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ight Triangle 20">
              <a:extLst>
                <a:ext uri="{FF2B5EF4-FFF2-40B4-BE49-F238E27FC236}">
                  <a16:creationId xmlns:a16="http://schemas.microsoft.com/office/drawing/2014/main" id="{0519B07F-4508-2D4A-AB63-71C94CB87F4C}"/>
                </a:ext>
              </a:extLst>
            </p:cNvPr>
            <p:cNvSpPr/>
            <p:nvPr/>
          </p:nvSpPr>
          <p:spPr>
            <a:xfrm rot="5400000">
              <a:off x="919363" y="453193"/>
              <a:ext cx="1296928" cy="390527"/>
            </a:xfrm>
            <a:prstGeom prst="rtTriangle">
              <a:avLst/>
            </a:prstGeom>
            <a:solidFill>
              <a:srgbClr val="2B2B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Parallelogram 21">
              <a:extLst>
                <a:ext uri="{FF2B5EF4-FFF2-40B4-BE49-F238E27FC236}">
                  <a16:creationId xmlns:a16="http://schemas.microsoft.com/office/drawing/2014/main" id="{2C681B0C-59B0-A242-8A8F-199FA985171D}"/>
                </a:ext>
              </a:extLst>
            </p:cNvPr>
            <p:cNvSpPr/>
            <p:nvPr/>
          </p:nvSpPr>
          <p:spPr>
            <a:xfrm>
              <a:off x="1933572" y="571"/>
              <a:ext cx="7210428" cy="1299600"/>
            </a:xfrm>
            <a:prstGeom prst="parallelogram">
              <a:avLst>
                <a:gd name="adj" fmla="val 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r"/>
              <a:r>
                <a:rPr lang="el-GR" sz="16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Ανεξάρτητα από την εκλογική σας προτίμηση, εσείς πόσο πιθανό είναι να πάτε να ψηφίσετε στις εκλογές του ΚΙΝΑΛ του φθινοπώρου;</a:t>
              </a:r>
            </a:p>
            <a:p>
              <a:pPr algn="r"/>
              <a:endParaRPr lang="el-GR" sz="16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algn="r"/>
              <a:r>
                <a:rPr lang="el-GR" sz="1200" b="1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*Βάση: Όσοι δήλωσαν ότι ψήφισαν ΚΙΝΑΛ τον Ιούλιο του 2019</a:t>
              </a:r>
              <a:endParaRPr lang="en-US" sz="105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3" name="Right Triangle 22">
              <a:extLst>
                <a:ext uri="{FF2B5EF4-FFF2-40B4-BE49-F238E27FC236}">
                  <a16:creationId xmlns:a16="http://schemas.microsoft.com/office/drawing/2014/main" id="{6E0488C0-D94F-164D-A6F3-A747D56698F9}"/>
                </a:ext>
              </a:extLst>
            </p:cNvPr>
            <p:cNvSpPr/>
            <p:nvPr/>
          </p:nvSpPr>
          <p:spPr>
            <a:xfrm rot="16200000">
              <a:off x="1088510" y="456614"/>
              <a:ext cx="1299600" cy="390529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834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nual Input 5">
            <a:extLst>
              <a:ext uri="{FF2B5EF4-FFF2-40B4-BE49-F238E27FC236}">
                <a16:creationId xmlns:a16="http://schemas.microsoft.com/office/drawing/2014/main" id="{9C6BDF82-794A-7E43-BA36-861FA60533A1}"/>
              </a:ext>
            </a:extLst>
          </p:cNvPr>
          <p:cNvSpPr/>
          <p:nvPr/>
        </p:nvSpPr>
        <p:spPr>
          <a:xfrm rot="16200000" flipH="1">
            <a:off x="3247697" y="961696"/>
            <a:ext cx="6858000" cy="4934607"/>
          </a:xfrm>
          <a:prstGeom prst="flowChartManualInpu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arallelogram 7">
            <a:extLst>
              <a:ext uri="{FF2B5EF4-FFF2-40B4-BE49-F238E27FC236}">
                <a16:creationId xmlns:a16="http://schemas.microsoft.com/office/drawing/2014/main" id="{F635DCE2-2240-F44F-88AF-2306AE3295EB}"/>
              </a:ext>
            </a:extLst>
          </p:cNvPr>
          <p:cNvSpPr/>
          <p:nvPr/>
        </p:nvSpPr>
        <p:spPr>
          <a:xfrm>
            <a:off x="869319" y="2721288"/>
            <a:ext cx="7474580" cy="1426168"/>
          </a:xfrm>
          <a:prstGeom prst="parallelogram">
            <a:avLst>
              <a:gd name="adj" fmla="val 14623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61F76E6C-7A45-2F49-AC2E-CCC4407C6250}"/>
              </a:ext>
            </a:extLst>
          </p:cNvPr>
          <p:cNvSpPr/>
          <p:nvPr/>
        </p:nvSpPr>
        <p:spPr>
          <a:xfrm rot="10800000">
            <a:off x="4627738" y="2826327"/>
            <a:ext cx="3589162" cy="1199434"/>
          </a:xfrm>
          <a:prstGeom prst="parallelogram">
            <a:avLst>
              <a:gd name="adj" fmla="val 1441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Parallelogram 1">
            <a:extLst>
              <a:ext uri="{FF2B5EF4-FFF2-40B4-BE49-F238E27FC236}">
                <a16:creationId xmlns:a16="http://schemas.microsoft.com/office/drawing/2014/main" id="{52970453-ECD0-5C45-9F40-60413AC7F884}"/>
              </a:ext>
            </a:extLst>
          </p:cNvPr>
          <p:cNvSpPr/>
          <p:nvPr/>
        </p:nvSpPr>
        <p:spPr>
          <a:xfrm>
            <a:off x="995627" y="2826327"/>
            <a:ext cx="3796145" cy="1199434"/>
          </a:xfrm>
          <a:prstGeom prst="parallelogram">
            <a:avLst>
              <a:gd name="adj" fmla="val 14414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4 - Θέση αριθμού διαφάνειας">
            <a:extLst>
              <a:ext uri="{FF2B5EF4-FFF2-40B4-BE49-F238E27FC236}">
                <a16:creationId xmlns:a16="http://schemas.microsoft.com/office/drawing/2014/main" id="{A7FDC0D7-9CA2-2F4D-AAF2-A623F1216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16900" y="6381179"/>
            <a:ext cx="9271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A50C4784-3D4F-354E-8302-A03CF1E48524}" type="slidenum">
              <a:rPr lang="el-GR" altLang="en-US" sz="1600">
                <a:solidFill>
                  <a:schemeClr val="bg1"/>
                </a:solidFill>
                <a:latin typeface="+mj-lt"/>
              </a:rPr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l-GR" altLang="en-US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D7CCC48-FBA3-714F-A458-A5DDD56FFADA}"/>
              </a:ext>
            </a:extLst>
          </p:cNvPr>
          <p:cNvSpPr txBox="1"/>
          <p:nvPr/>
        </p:nvSpPr>
        <p:spPr>
          <a:xfrm>
            <a:off x="1219200" y="2976598"/>
            <a:ext cx="680019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ΟΣΟΙ </a:t>
            </a:r>
            <a:r>
              <a:rPr lang="el-GR" sz="2400" b="1" i="1" u="sng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ΔΕΝ</a:t>
            </a:r>
            <a:r>
              <a:rPr lang="el-GR" sz="2400" b="1" i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ΑΠΑΝΤΗΣΑΝ</a:t>
            </a:r>
            <a:r>
              <a:rPr lang="en-US" sz="2400" b="1" i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:      </a:t>
            </a:r>
            <a:r>
              <a:rPr lang="en-US" sz="2400" b="1" i="1" dirty="0">
                <a:solidFill>
                  <a:schemeClr val="accent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“</a:t>
            </a:r>
            <a:r>
              <a:rPr lang="el-GR" sz="2800" b="1" i="1" dirty="0">
                <a:solidFill>
                  <a:schemeClr val="accent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ΣΙΓΟΥΡΑ ΟΧΙ</a:t>
            </a:r>
            <a:r>
              <a:rPr lang="en-US" sz="2400" b="1" i="1" dirty="0">
                <a:solidFill>
                  <a:schemeClr val="accent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”</a:t>
            </a:r>
            <a:r>
              <a:rPr lang="el-GR" sz="2400" b="1" i="1" dirty="0">
                <a:solidFill>
                  <a:schemeClr val="accent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  <a:p>
            <a:r>
              <a:rPr lang="el-GR" sz="2400" b="1" i="1" dirty="0">
                <a:solidFill>
                  <a:schemeClr val="accent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     </a:t>
            </a:r>
            <a:r>
              <a:rPr lang="en-US" sz="2400" b="1" i="1" dirty="0">
                <a:solidFill>
                  <a:schemeClr val="accent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l-GR" sz="2400" b="1" i="1" dirty="0">
                <a:solidFill>
                  <a:schemeClr val="accent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el-GR" sz="2400" b="1" i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ΣΤΗΝ ΠΡΟΗΓΟΥ</a:t>
            </a:r>
            <a:r>
              <a:rPr lang="el-GR" sz="2400" b="1" i="1" dirty="0">
                <a:solidFill>
                  <a:schemeClr val="accent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ΜΕΝΗ ΕΡΩΤΗΣΗ</a:t>
            </a:r>
            <a:endParaRPr lang="en-US" sz="2400" b="1" i="1" dirty="0">
              <a:solidFill>
                <a:schemeClr val="accent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7606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6AB10EFA-B22B-5542-BB37-C111CCA198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105171"/>
              </p:ext>
            </p:extLst>
          </p:nvPr>
        </p:nvGraphicFramePr>
        <p:xfrm>
          <a:off x="0" y="1296921"/>
          <a:ext cx="9144000" cy="5561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2EA11F4A-C4B7-44C5-94F4-5AB1B305B16D}"/>
              </a:ext>
            </a:extLst>
          </p:cNvPr>
          <p:cNvGrpSpPr/>
          <p:nvPr/>
        </p:nvGrpSpPr>
        <p:grpSpPr>
          <a:xfrm>
            <a:off x="1" y="-7"/>
            <a:ext cx="9161251" cy="1301686"/>
            <a:chOff x="1" y="-7"/>
            <a:chExt cx="9161251" cy="13016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2" name="Picture 4" descr="TO_THE_POINT_final">
              <a:extLst>
                <a:ext uri="{FF2B5EF4-FFF2-40B4-BE49-F238E27FC236}">
                  <a16:creationId xmlns:a16="http://schemas.microsoft.com/office/drawing/2014/main" id="{EDE160E8-A495-4DFB-9266-73331D13C9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7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1"/>
              <a:ext cx="1371600" cy="1296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Parallelogram 16">
              <a:extLst>
                <a:ext uri="{FF2B5EF4-FFF2-40B4-BE49-F238E27FC236}">
                  <a16:creationId xmlns:a16="http://schemas.microsoft.com/office/drawing/2014/main" id="{5F68E0C6-C89F-4B39-9C07-60779F8799AA}"/>
                </a:ext>
              </a:extLst>
            </p:cNvPr>
            <p:cNvSpPr/>
            <p:nvPr/>
          </p:nvSpPr>
          <p:spPr>
            <a:xfrm>
              <a:off x="1446380" y="-7"/>
              <a:ext cx="7714872" cy="1299600"/>
            </a:xfrm>
            <a:prstGeom prst="parallelogram">
              <a:avLst>
                <a:gd name="adj" fmla="val 30956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4B6B8B78-E529-479A-96B7-8CF765C33D5D}"/>
                </a:ext>
              </a:extLst>
            </p:cNvPr>
            <p:cNvSpPr/>
            <p:nvPr/>
          </p:nvSpPr>
          <p:spPr>
            <a:xfrm rot="5400000">
              <a:off x="919363" y="453193"/>
              <a:ext cx="1296928" cy="390527"/>
            </a:xfrm>
            <a:prstGeom prst="rtTriangle">
              <a:avLst/>
            </a:prstGeom>
            <a:solidFill>
              <a:srgbClr val="2B2B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Parallelogram 19">
              <a:extLst>
                <a:ext uri="{FF2B5EF4-FFF2-40B4-BE49-F238E27FC236}">
                  <a16:creationId xmlns:a16="http://schemas.microsoft.com/office/drawing/2014/main" id="{9D1B627B-294A-4CAC-B219-4EB0BF84173F}"/>
                </a:ext>
              </a:extLst>
            </p:cNvPr>
            <p:cNvSpPr/>
            <p:nvPr/>
          </p:nvSpPr>
          <p:spPr>
            <a:xfrm>
              <a:off x="1933572" y="571"/>
              <a:ext cx="7210428" cy="1299600"/>
            </a:xfrm>
            <a:prstGeom prst="parallelogram">
              <a:avLst>
                <a:gd name="adj" fmla="val 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r"/>
              <a:r>
                <a:rPr lang="el-GR" sz="16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Θα σας διαβάσω ονόματα υποψηφίων αρχηγών για το ΚΙΝΑΛ και θα ήθελα να μου πείτε ποια από τις παρακάτω λέξεις - έννοιες, κατά τη γνώμη σας, </a:t>
              </a:r>
            </a:p>
            <a:p>
              <a:pPr algn="r"/>
              <a:r>
                <a:rPr lang="el-GR" sz="16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τους ταιριάζει περισσότερο...   </a:t>
              </a:r>
            </a:p>
            <a:p>
              <a:pPr algn="r"/>
              <a:r>
                <a:rPr lang="el-GR" sz="1600" b="1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ΚΥΚΛΙΚΗ ΑΝΑΦΟΡΑ – ΕΩΣ 2 ΑΠΑΝΤΗΣΕΙΣ</a:t>
              </a:r>
              <a:endParaRPr lang="en-US" sz="12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1" name="Right Triangle 20">
              <a:extLst>
                <a:ext uri="{FF2B5EF4-FFF2-40B4-BE49-F238E27FC236}">
                  <a16:creationId xmlns:a16="http://schemas.microsoft.com/office/drawing/2014/main" id="{459EA05F-1A20-4F99-B18B-4797592E0E2A}"/>
                </a:ext>
              </a:extLst>
            </p:cNvPr>
            <p:cNvSpPr/>
            <p:nvPr/>
          </p:nvSpPr>
          <p:spPr>
            <a:xfrm rot="16200000">
              <a:off x="1088510" y="456614"/>
              <a:ext cx="1299600" cy="390529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20312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6AB10EFA-B22B-5542-BB37-C111CCA198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3645559"/>
              </p:ext>
            </p:extLst>
          </p:nvPr>
        </p:nvGraphicFramePr>
        <p:xfrm>
          <a:off x="0" y="1296921"/>
          <a:ext cx="9144000" cy="5561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F5325BA0-5895-462F-8B69-7CD19E07EC41}"/>
              </a:ext>
            </a:extLst>
          </p:cNvPr>
          <p:cNvGrpSpPr/>
          <p:nvPr/>
        </p:nvGrpSpPr>
        <p:grpSpPr>
          <a:xfrm>
            <a:off x="1" y="-7"/>
            <a:ext cx="9161251" cy="1301686"/>
            <a:chOff x="1" y="-7"/>
            <a:chExt cx="9161251" cy="13016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2" name="Picture 4" descr="TO_THE_POINT_final">
              <a:extLst>
                <a:ext uri="{FF2B5EF4-FFF2-40B4-BE49-F238E27FC236}">
                  <a16:creationId xmlns:a16="http://schemas.microsoft.com/office/drawing/2014/main" id="{E4C92100-1734-4F5E-8E6B-6D694B67E3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7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1"/>
              <a:ext cx="1371600" cy="1296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Parallelogram 16">
              <a:extLst>
                <a:ext uri="{FF2B5EF4-FFF2-40B4-BE49-F238E27FC236}">
                  <a16:creationId xmlns:a16="http://schemas.microsoft.com/office/drawing/2014/main" id="{677B3920-1685-43F4-84CE-EDC2E4CA0ACF}"/>
                </a:ext>
              </a:extLst>
            </p:cNvPr>
            <p:cNvSpPr/>
            <p:nvPr/>
          </p:nvSpPr>
          <p:spPr>
            <a:xfrm>
              <a:off x="1446380" y="-7"/>
              <a:ext cx="7714872" cy="1299600"/>
            </a:xfrm>
            <a:prstGeom prst="parallelogram">
              <a:avLst>
                <a:gd name="adj" fmla="val 30956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A35A5EB0-2DAE-4BA5-91D9-14EE711C67CA}"/>
                </a:ext>
              </a:extLst>
            </p:cNvPr>
            <p:cNvSpPr/>
            <p:nvPr/>
          </p:nvSpPr>
          <p:spPr>
            <a:xfrm rot="5400000">
              <a:off x="919363" y="453193"/>
              <a:ext cx="1296928" cy="390527"/>
            </a:xfrm>
            <a:prstGeom prst="rtTriangle">
              <a:avLst/>
            </a:prstGeom>
            <a:solidFill>
              <a:srgbClr val="2B2B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Parallelogram 19">
              <a:extLst>
                <a:ext uri="{FF2B5EF4-FFF2-40B4-BE49-F238E27FC236}">
                  <a16:creationId xmlns:a16="http://schemas.microsoft.com/office/drawing/2014/main" id="{A5864AA4-F892-4DEA-851A-41D4AFE1F5CF}"/>
                </a:ext>
              </a:extLst>
            </p:cNvPr>
            <p:cNvSpPr/>
            <p:nvPr/>
          </p:nvSpPr>
          <p:spPr>
            <a:xfrm>
              <a:off x="1933572" y="571"/>
              <a:ext cx="7210428" cy="1299600"/>
            </a:xfrm>
            <a:prstGeom prst="parallelogram">
              <a:avLst>
                <a:gd name="adj" fmla="val 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r"/>
              <a:r>
                <a:rPr lang="el-GR" sz="16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Θα σας διαβάσω κάποιες προτάσεις και θα ήθελα να μου πείτε σε ποιο πρόσωπο ταιριάζουν περισσότερο;</a:t>
              </a:r>
              <a:endParaRPr lang="en-US" sz="12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1" name="Right Triangle 20">
              <a:extLst>
                <a:ext uri="{FF2B5EF4-FFF2-40B4-BE49-F238E27FC236}">
                  <a16:creationId xmlns:a16="http://schemas.microsoft.com/office/drawing/2014/main" id="{D120AD81-4AF4-44BC-B219-1EA2B32B4EAD}"/>
                </a:ext>
              </a:extLst>
            </p:cNvPr>
            <p:cNvSpPr/>
            <p:nvPr/>
          </p:nvSpPr>
          <p:spPr>
            <a:xfrm rot="16200000">
              <a:off x="1088510" y="456614"/>
              <a:ext cx="1299600" cy="390529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0959893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_temp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_temp" id="{C6542EC9-11DA-7345-B333-DA4A50FF53A9}" vid="{B103C362-BED6-AB42-A5EB-75C08434FC7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{36488337-48BE-1849-AA43-25553232C69A}tf10001120</Template>
  <TotalTime>6042</TotalTime>
  <Words>595</Words>
  <Application>Microsoft Macintosh PowerPoint</Application>
  <PresentationFormat>On-screen Show (4:3)</PresentationFormat>
  <Paragraphs>142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Century Gothic</vt:lpstr>
      <vt:lpstr>Theme_temp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Έρευνα 2019</dc:title>
  <dc:creator>Dimitris Katsantonis</dc:creator>
  <cp:lastModifiedBy>Kodra, Dritan</cp:lastModifiedBy>
  <cp:revision>554</cp:revision>
  <dcterms:created xsi:type="dcterms:W3CDTF">2019-10-01T11:04:34Z</dcterms:created>
  <dcterms:modified xsi:type="dcterms:W3CDTF">2021-06-29T12:56:16Z</dcterms:modified>
</cp:coreProperties>
</file>