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  <p:sldId id="326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40" r:id="rId14"/>
    <p:sldId id="338" r:id="rId15"/>
    <p:sldId id="33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F8E"/>
    <a:srgbClr val="F8FFBE"/>
    <a:srgbClr val="00DBD9"/>
    <a:srgbClr val="FFE8DF"/>
    <a:srgbClr val="72FF59"/>
    <a:srgbClr val="45C8C8"/>
    <a:srgbClr val="60C8A9"/>
    <a:srgbClr val="A3FFA5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Μεσαίο στυλ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Φωτεινό στυλ 3 - Έμφαση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50" autoAdjust="0"/>
  </p:normalViewPr>
  <p:slideViewPr>
    <p:cSldViewPr snapToGrid="0" snapToObjects="1"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.karageorgou\Documents\_2021\&#913;&#960;&#959;&#955;&#959;&#947;&#953;&#963;&#956;&#972;&#962;%202020%20-%20&#931;&#965;&#947;&#954;&#961;&#953;&#964;&#953;&#954;&#940;%20&#954;&#945;&#953;%20&#956;&#949;%202019\&#914;&#953;&#946;&#955;&#943;&#959;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b="1" dirty="0"/>
              <a:t>Ηλεκτρονικοί</a:t>
            </a:r>
            <a:r>
              <a:rPr lang="el-GR" b="1" baseline="0" dirty="0"/>
              <a:t> Διαγωνισμοί </a:t>
            </a:r>
            <a:r>
              <a:rPr lang="el-GR" baseline="0" dirty="0"/>
              <a:t>(</a:t>
            </a:r>
            <a:r>
              <a:rPr lang="el-GR" baseline="0" dirty="0" err="1"/>
              <a:t>Συμβατοποιημένοι</a:t>
            </a:r>
            <a:r>
              <a:rPr lang="el-GR" baseline="0" dirty="0"/>
              <a:t>)</a:t>
            </a:r>
            <a:endParaRPr lang="el-G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0.12137702333950466"/>
          <c:y val="0.14833480176211453"/>
          <c:w val="0.8484057906359439"/>
          <c:h val="0.6326757084879808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Φύλλο2!$N$6:$N$10</c:f>
              <c:strCache>
                <c:ptCount val="5"/>
                <c:pt idx="0">
                  <c:v>Μεταφορά μαθητών</c:v>
                </c:pt>
                <c:pt idx="1">
                  <c:v>Αποχιονισμός οδικού δικτύου</c:v>
                </c:pt>
                <c:pt idx="2">
                  <c:v>Προμήθεια και μεταφορά αλατιού</c:v>
                </c:pt>
                <c:pt idx="3">
                  <c:v>Προμήθεια υγρών καυσίμων</c:v>
                </c:pt>
                <c:pt idx="4">
                  <c:v>Καθαρισμός Διοικητηρίου – ΚΤΕΟ Γρεβενών &amp; Κτηνιατρικού Κέντρου Δεσκάτης</c:v>
                </c:pt>
              </c:strCache>
            </c:strRef>
          </c:cat>
          <c:val>
            <c:numRef>
              <c:f>Φύλλο2!$O$6:$O$10</c:f>
              <c:numCache>
                <c:formatCode>"€"#,##0.00_);[Red]\("€"#,##0.00\)</c:formatCode>
                <c:ptCount val="5"/>
                <c:pt idx="0">
                  <c:v>2070361.81</c:v>
                </c:pt>
                <c:pt idx="1">
                  <c:v>500000</c:v>
                </c:pt>
                <c:pt idx="2">
                  <c:v>160000</c:v>
                </c:pt>
                <c:pt idx="3">
                  <c:v>92628</c:v>
                </c:pt>
                <c:pt idx="4">
                  <c:v>86800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B-4B85-8155-F84C90C793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4205487"/>
        <c:axId val="1353209167"/>
      </c:barChart>
      <c:catAx>
        <c:axId val="134420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53209167"/>
        <c:crosses val="autoZero"/>
        <c:auto val="1"/>
        <c:lblAlgn val="ctr"/>
        <c:lblOffset val="100"/>
        <c:noMultiLvlLbl val="0"/>
      </c:catAx>
      <c:valAx>
        <c:axId val="135320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#,##0.00_);[Red]\(&quot;€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344205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Click to edit Master text styles</a:t>
            </a:r>
          </a:p>
          <a:p>
            <a:pPr lvl="1" eaLnBrk="1" latinLnBrk="0" hangingPunct="1"/>
            <a:r>
              <a:rPr lang="el-GR"/>
              <a:t>Second level</a:t>
            </a:r>
          </a:p>
          <a:p>
            <a:pPr lvl="2" eaLnBrk="1" latinLnBrk="0" hangingPunct="1"/>
            <a:r>
              <a:rPr lang="el-GR"/>
              <a:t>Third level</a:t>
            </a:r>
          </a:p>
          <a:p>
            <a:pPr lvl="3" eaLnBrk="1" latinLnBrk="0" hangingPunct="1"/>
            <a:r>
              <a:rPr lang="el-GR"/>
              <a:t>Fourth level</a:t>
            </a:r>
          </a:p>
          <a:p>
            <a:pPr lvl="4" eaLnBrk="1" latinLnBrk="0" hangingPunct="1"/>
            <a:r>
              <a:rPr lang="el-G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Click to edit Master text styles</a:t>
            </a:r>
          </a:p>
          <a:p>
            <a:pPr lvl="1" eaLnBrk="1" latinLnBrk="0" hangingPunct="1"/>
            <a:r>
              <a:rPr kumimoji="0" lang="el-GR"/>
              <a:t>Second level</a:t>
            </a:r>
          </a:p>
          <a:p>
            <a:pPr lvl="2" eaLnBrk="1" latinLnBrk="0" hangingPunct="1"/>
            <a:r>
              <a:rPr kumimoji="0" lang="el-GR"/>
              <a:t>Third level</a:t>
            </a:r>
          </a:p>
          <a:p>
            <a:pPr lvl="3" eaLnBrk="1" latinLnBrk="0" hangingPunct="1"/>
            <a:r>
              <a:rPr kumimoji="0" lang="el-GR"/>
              <a:t>Fourth level</a:t>
            </a:r>
          </a:p>
          <a:p>
            <a:pPr lvl="4" eaLnBrk="1" latinLnBrk="0" hangingPunct="1"/>
            <a:r>
              <a:rPr kumimoji="0" lang="el-GR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1/22/2021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F96E6603-1CDB-4078-BD6E-8E2E7F615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175" y="1406614"/>
            <a:ext cx="6480048" cy="1752600"/>
          </a:xfrm>
        </p:spPr>
        <p:txBody>
          <a:bodyPr/>
          <a:lstStyle/>
          <a:p>
            <a:pPr algn="l">
              <a:defRPr/>
            </a:pPr>
            <a:r>
              <a:rPr lang="el-GR" sz="2400" spc="-100" dirty="0"/>
              <a:t>ΠΕΡΙΦΕΡΕΙΑ </a:t>
            </a:r>
          </a:p>
          <a:p>
            <a:pPr algn="l">
              <a:defRPr/>
            </a:pPr>
            <a:r>
              <a:rPr lang="el-GR" sz="2400" spc="-100" dirty="0"/>
              <a:t>ΔΥΤΙΚΗΣ ΜΑΚΕΔΟΝΙΑΣ</a:t>
            </a:r>
          </a:p>
          <a:p>
            <a:pPr algn="l">
              <a:defRPr/>
            </a:pPr>
            <a:r>
              <a:rPr lang="el-GR" sz="2400" spc="-100" dirty="0">
                <a:solidFill>
                  <a:srgbClr val="FFFF00"/>
                </a:solidFill>
              </a:rPr>
              <a:t>ΠΕΡΙΦΕΡΕΙΑΚΗ ΕΝΟΤΗΤΑ ΓΡΕΒΕΝΩΝ</a:t>
            </a:r>
            <a:endParaRPr lang="en-US" sz="2400" spc="-100" dirty="0"/>
          </a:p>
          <a:p>
            <a:endParaRPr lang="el-GR" dirty="0"/>
          </a:p>
        </p:txBody>
      </p:sp>
      <p:pic>
        <p:nvPicPr>
          <p:cNvPr id="6" name="Picture 1" descr="ETHNOSHMO.png">
            <a:extLst>
              <a:ext uri="{FF2B5EF4-FFF2-40B4-BE49-F238E27FC236}">
                <a16:creationId xmlns:a16="http://schemas.microsoft.com/office/drawing/2014/main" id="{97203938-F2A3-496D-81A3-08D7998DC03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12" y="521772"/>
            <a:ext cx="831900" cy="816437"/>
          </a:xfrm>
          <a:prstGeom prst="rect">
            <a:avLst/>
          </a:prstGeom>
        </p:spPr>
      </p:pic>
      <p:sp>
        <p:nvSpPr>
          <p:cNvPr id="9" name="Υπότιτλος 4">
            <a:extLst>
              <a:ext uri="{FF2B5EF4-FFF2-40B4-BE49-F238E27FC236}">
                <a16:creationId xmlns:a16="http://schemas.microsoft.com/office/drawing/2014/main" id="{1E1F4DD8-D843-4CDC-9AFE-2C054FE27205}"/>
              </a:ext>
            </a:extLst>
          </p:cNvPr>
          <p:cNvSpPr txBox="1">
            <a:spLocks/>
          </p:cNvSpPr>
          <p:nvPr/>
        </p:nvSpPr>
        <p:spPr>
          <a:xfrm>
            <a:off x="585450" y="3429000"/>
            <a:ext cx="7015500" cy="17526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l-GR" sz="4000" spc="-100" dirty="0"/>
              <a:t>ΑΠΟΛΟΓΙΣΜΟΣ ΠΕΠΡΑΓΜΕΝΩΝ ΕΤΟΥΣ 2020</a:t>
            </a:r>
            <a:endParaRPr lang="en-US" sz="4000" spc="-1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1322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F38193-7E69-4CA9-A28A-88ADC654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Ανάπτυξης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C02B8A-D1D9-49B3-917A-DE4D7DB3E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157 νέες άδειες επαγγελματιών</a:t>
            </a:r>
          </a:p>
          <a:p>
            <a:endParaRPr lang="el-GR" dirty="0"/>
          </a:p>
          <a:p>
            <a:r>
              <a:rPr lang="el-GR" dirty="0"/>
              <a:t>Υποστήριξη μαθητών: </a:t>
            </a:r>
            <a:r>
              <a:rPr lang="el-GR" dirty="0">
                <a:solidFill>
                  <a:srgbClr val="FFFF00"/>
                </a:solidFill>
              </a:rPr>
              <a:t>Κατάρτιση πίνακα δρομολογίων και προϋπολογισμού </a:t>
            </a:r>
            <a:r>
              <a:rPr lang="el-GR" dirty="0"/>
              <a:t>για τον επερχόμενο διαγωνισμό μεταφοράς μαθητών σχολικού έτους 2020-2021 και ελέγχοντας την </a:t>
            </a:r>
            <a:r>
              <a:rPr lang="el-GR" dirty="0">
                <a:solidFill>
                  <a:srgbClr val="FFFF00"/>
                </a:solidFill>
              </a:rPr>
              <a:t>ορθή εκτέλεση των δρομολογίων </a:t>
            </a:r>
            <a:r>
              <a:rPr lang="el-GR" dirty="0"/>
              <a:t>μεταφοράς μαθητών.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93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F505A1-44C7-4E5B-8A81-1A46209E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Μεταφορών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B62BBC-2A37-40EB-A6F1-51F6D6A74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Καθημερινή εξυπηρέτηση πολιτών τηλεφωνικά, με ηλεκτρονικό ταχυδρομείο, δια ζώσης, με ραντεβού</a:t>
            </a:r>
          </a:p>
          <a:p>
            <a:r>
              <a:rPr lang="el-GR" dirty="0"/>
              <a:t>6.755 υποθέσεις πολιτών ολοκληρώθηκαν</a:t>
            </a:r>
          </a:p>
          <a:p>
            <a:endParaRPr lang="el-GR" dirty="0"/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FCCE6321-1BF2-452C-8B17-768EB0197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28028"/>
              </p:ext>
            </p:extLst>
          </p:nvPr>
        </p:nvGraphicFramePr>
        <p:xfrm>
          <a:off x="616352" y="3646025"/>
          <a:ext cx="7911296" cy="287618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30820">
                  <a:extLst>
                    <a:ext uri="{9D8B030D-6E8A-4147-A177-3AD203B41FA5}">
                      <a16:colId xmlns:a16="http://schemas.microsoft.com/office/drawing/2014/main" val="287382574"/>
                    </a:ext>
                  </a:extLst>
                </a:gridCol>
                <a:gridCol w="667620">
                  <a:extLst>
                    <a:ext uri="{9D8B030D-6E8A-4147-A177-3AD203B41FA5}">
                      <a16:colId xmlns:a16="http://schemas.microsoft.com/office/drawing/2014/main" val="4136785652"/>
                    </a:ext>
                  </a:extLst>
                </a:gridCol>
                <a:gridCol w="5112856">
                  <a:extLst>
                    <a:ext uri="{9D8B030D-6E8A-4147-A177-3AD203B41FA5}">
                      <a16:colId xmlns:a16="http://schemas.microsoft.com/office/drawing/2014/main" val="2256900409"/>
                    </a:ext>
                  </a:extLst>
                </a:gridCol>
              </a:tblGrid>
              <a:tr h="334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Εκδόθηκαν 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>
                          <a:effectLst/>
                        </a:rPr>
                        <a:t>146 </a:t>
                      </a:r>
                      <a:endParaRPr lang="el-GR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</a:rPr>
                        <a:t>νέες άδειες κυκλοφορίας ΕΙΧ, ΦΙΧ, ΔΙΧ</a:t>
                      </a:r>
                      <a:endParaRPr lang="el-G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932432"/>
                  </a:ext>
                </a:extLst>
              </a:tr>
              <a:tr h="334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Μεταβιβάστηκαν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687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οχήματα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828672"/>
                  </a:ext>
                </a:extLst>
              </a:tr>
              <a:tr h="7472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Ολοκληρώθηκαν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106 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τεχνικοί έλεγχοι – επιθεωρήσεις αυτοκινήτων που προσέρχονται για έκδοση άδειας κυκλοφορίας και άλλων περιπτώσεων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0994866"/>
                  </a:ext>
                </a:extLst>
              </a:tr>
              <a:tr h="334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Χορηγήθηκαν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3.340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κάρτες καυσαερίων τύπου Α΄και Β΄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624655"/>
                  </a:ext>
                </a:extLst>
              </a:tr>
              <a:tr h="334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Αναθεωρήθηκαν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1.486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άδειες οδήγησης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573442"/>
                  </a:ext>
                </a:extLst>
              </a:tr>
              <a:tr h="334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Εκδόθηκαν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289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νέες άδειες οδήγησης Β΄κατ.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621896"/>
                  </a:ext>
                </a:extLst>
              </a:tr>
              <a:tr h="3347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Πραγματοποιήθηκαν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701</a:t>
                      </a:r>
                      <a:endParaRPr lang="el-G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τεχνικοί έλεγχοι οχημάτων</a:t>
                      </a:r>
                      <a:endParaRPr lang="el-G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64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751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49F99A-F58D-4EF4-8CCB-51D54960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Δημόσιας Υγείας &amp; Κοινωνικής Μέριμνας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8D2DB3-9D63-47DA-9BCC-AAA6A187A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Διασφάλιση δημόσιας υγείας</a:t>
            </a:r>
          </a:p>
          <a:p>
            <a:pPr lvl="1"/>
            <a:r>
              <a:rPr lang="el-GR" sz="2800" dirty="0"/>
              <a:t>159</a:t>
            </a:r>
            <a:r>
              <a:rPr lang="el-GR" sz="2800" dirty="0">
                <a:solidFill>
                  <a:srgbClr val="FFFF00"/>
                </a:solidFill>
              </a:rPr>
              <a:t> έλεγχοι </a:t>
            </a:r>
            <a:r>
              <a:rPr lang="el-GR" sz="2800" dirty="0"/>
              <a:t>καταστημάτων υγειονομικού ενδιαφέροντος, απαγόρευσης καπνίσματος, ανθυγιεινών εστιών, τήρησης κανόνων υγιεινής και διαβίβασης φιλοξενούμενων μεταναστών σε ξενοδοχεία, επιχειρήσεων τροφίμων και ποτών, σχολικών μονάδων και παιδικών σταθμών. </a:t>
            </a:r>
          </a:p>
          <a:p>
            <a:pPr lvl="0"/>
            <a:r>
              <a:rPr lang="el-GR" dirty="0"/>
              <a:t>Εγγραφή 7 νέων αθλητικών ή πολιτιστικών συλλόγων.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4470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543C53-8BF9-4E52-A690-CFD96562F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Τμήμα Πολιτικής Προστασίας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F6467F-BF76-431E-8E4B-E393C2ACE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Οργάνωση και συμμετοχή στα Σ</a:t>
            </a:r>
            <a:r>
              <a:rPr lang="en-US" dirty="0"/>
              <a:t>.O.</a:t>
            </a:r>
            <a:r>
              <a:rPr lang="el-GR" dirty="0"/>
              <a:t>Π</a:t>
            </a:r>
            <a:r>
              <a:rPr lang="en-US" dirty="0"/>
              <a:t>.</a:t>
            </a:r>
            <a:r>
              <a:rPr lang="el-GR" dirty="0"/>
              <a:t>Π. </a:t>
            </a:r>
          </a:p>
          <a:p>
            <a:r>
              <a:rPr lang="el-GR" dirty="0"/>
              <a:t>Υποβοήθηση του έργου της Πυροσβεστικής στην </a:t>
            </a:r>
            <a:r>
              <a:rPr lang="el-GR" dirty="0">
                <a:solidFill>
                  <a:srgbClr val="FFFF00"/>
                </a:solidFill>
              </a:rPr>
              <a:t>κατάσβεση πυρκαγιάς </a:t>
            </a:r>
            <a:r>
              <a:rPr lang="el-GR" dirty="0"/>
              <a:t>- Φεβ. 2020 στη δασική περιοχή </a:t>
            </a:r>
            <a:r>
              <a:rPr lang="el-GR" dirty="0" err="1"/>
              <a:t>Φιλιππαίων</a:t>
            </a:r>
            <a:endParaRPr lang="el-GR" dirty="0"/>
          </a:p>
          <a:p>
            <a:r>
              <a:rPr lang="el-GR" dirty="0">
                <a:solidFill>
                  <a:srgbClr val="FFFF00"/>
                </a:solidFill>
              </a:rPr>
              <a:t>Καθαρισμός ρεμάτων </a:t>
            </a:r>
            <a:r>
              <a:rPr lang="el-GR" dirty="0"/>
              <a:t>Πριονιών &amp; Ιτέας</a:t>
            </a:r>
          </a:p>
          <a:p>
            <a:r>
              <a:rPr lang="el-GR" dirty="0">
                <a:solidFill>
                  <a:srgbClr val="FFFF00"/>
                </a:solidFill>
              </a:rPr>
              <a:t>Αποκατάσταση ζημιών </a:t>
            </a:r>
            <a:r>
              <a:rPr lang="el-GR" dirty="0"/>
              <a:t>από θεομηνία στο </a:t>
            </a:r>
            <a:r>
              <a:rPr lang="el-GR" dirty="0" err="1"/>
              <a:t>Γεώφραγμα</a:t>
            </a:r>
            <a:r>
              <a:rPr lang="el-GR" dirty="0"/>
              <a:t> Αρδευτικού Κέντρου Γρεβενών</a:t>
            </a:r>
          </a:p>
          <a:p>
            <a:r>
              <a:rPr lang="el-GR" dirty="0"/>
              <a:t>Διαδικασία κάλυψης δαπάνης – προμήθεια 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είδη συντήρησης της Πυροσβεστικής Υπηρεσίας</a:t>
            </a:r>
          </a:p>
          <a:p>
            <a:pPr lvl="1"/>
            <a:r>
              <a:rPr lang="el-GR" dirty="0"/>
              <a:t>είδη ατομικής προστασίας - </a:t>
            </a:r>
            <a:r>
              <a:rPr lang="el-GR" dirty="0">
                <a:solidFill>
                  <a:srgbClr val="FFFF00"/>
                </a:solidFill>
              </a:rPr>
              <a:t>ενίσχυση Εθελοντικών Ομάδων </a:t>
            </a:r>
          </a:p>
          <a:p>
            <a:r>
              <a:rPr lang="el-GR" dirty="0"/>
              <a:t>Ενέργειες λήψης μέτρων πολιτικής προστασίας λόγω </a:t>
            </a:r>
            <a:r>
              <a:rPr lang="en-US" dirty="0"/>
              <a:t>COVID-19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προμήθεια</a:t>
            </a:r>
            <a:r>
              <a:rPr lang="el-GR" dirty="0"/>
              <a:t> </a:t>
            </a:r>
            <a:r>
              <a:rPr lang="el-GR" dirty="0">
                <a:solidFill>
                  <a:srgbClr val="FFFF00"/>
                </a:solidFill>
              </a:rPr>
              <a:t>υγειονομικού υλικού </a:t>
            </a:r>
            <a:r>
              <a:rPr lang="el-GR" dirty="0"/>
              <a:t>σε ΕΚΑΒ και Γενικό Νοσοκομείο Γρεβενών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προμήθεια μασκών </a:t>
            </a:r>
            <a:r>
              <a:rPr lang="el-GR" dirty="0"/>
              <a:t>για πολίτες που εισέρχονται στο Διοικητήριο Γρεβενών, στο προσωπικό του Διοικητηρίου και σε δομές και Υπηρεσίες που εμπλέκονται με την Πολιτική Προστασία,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απολύμανση</a:t>
            </a:r>
            <a:r>
              <a:rPr lang="el-GR" dirty="0"/>
              <a:t> και φύλαξη Διοικητηρίου.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211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4EC6A2-89C9-4273-97C2-F2948DAB8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Τμήμα Περιβάλλοντος &amp; </a:t>
            </a:r>
            <a:r>
              <a:rPr lang="el-GR" dirty="0" err="1"/>
              <a:t>Υδροοικονομίας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71CFCF-D5AD-4BE5-8FE1-36E1DBEC8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15 εγκρίσεις πρότυπων περιβαλλοντικών δεσμεύσεων</a:t>
            </a:r>
          </a:p>
          <a:p>
            <a:r>
              <a:rPr lang="el-GR" dirty="0"/>
              <a:t>77 υποθέσεις απαλλαγής από περιβαλλοντική </a:t>
            </a:r>
            <a:r>
              <a:rPr lang="el-GR" dirty="0" err="1"/>
              <a:t>αδειοδότηση</a:t>
            </a:r>
            <a:endParaRPr lang="el-GR" dirty="0"/>
          </a:p>
          <a:p>
            <a:r>
              <a:rPr lang="el-GR" dirty="0"/>
              <a:t>18 ελέγχους και αυτοψίες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785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436BFA-E3FB-4570-B6A5-7EAFAF2D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Τμήμα Πληροφορικής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8AE0883-76CE-4717-B2B6-4CAA366C4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Υποστήριξη υπαλλήλων</a:t>
            </a:r>
          </a:p>
          <a:p>
            <a:pPr lvl="1"/>
            <a:r>
              <a:rPr lang="el-GR" dirty="0"/>
              <a:t>Εκσυγχρονισμός του πληροφοριακού συστήματος, με την προμήθεια και τοποθέτηση </a:t>
            </a:r>
            <a:r>
              <a:rPr lang="el-GR" dirty="0">
                <a:solidFill>
                  <a:srgbClr val="FFFF00"/>
                </a:solidFill>
              </a:rPr>
              <a:t>νέων υπολογιστών </a:t>
            </a:r>
            <a:r>
              <a:rPr lang="el-GR" dirty="0"/>
              <a:t>με σύγχρονο λογισμικό σε όλες τις θέσεις εργασίας και την </a:t>
            </a:r>
            <a:r>
              <a:rPr lang="el-GR" dirty="0">
                <a:solidFill>
                  <a:srgbClr val="FFFF00"/>
                </a:solidFill>
              </a:rPr>
              <a:t>εγκατάσταση νέων διακομιστών (</a:t>
            </a:r>
            <a:r>
              <a:rPr lang="en-US" dirty="0">
                <a:solidFill>
                  <a:srgbClr val="FFFF00"/>
                </a:solidFill>
              </a:rPr>
              <a:t>servers</a:t>
            </a:r>
            <a:r>
              <a:rPr lang="el-GR" dirty="0">
                <a:solidFill>
                  <a:srgbClr val="FFFF00"/>
                </a:solidFill>
              </a:rPr>
              <a:t>)</a:t>
            </a:r>
            <a:r>
              <a:rPr lang="el-GR" dirty="0"/>
              <a:t> για το τοπικό δίκτυο του φορέα. </a:t>
            </a:r>
          </a:p>
          <a:p>
            <a:pPr lvl="1"/>
            <a:r>
              <a:rPr lang="el-GR" dirty="0"/>
              <a:t>Συνολικός Προϋπολογισμός: 150.000€</a:t>
            </a:r>
          </a:p>
        </p:txBody>
      </p:sp>
    </p:spTree>
    <p:extLst>
      <p:ext uri="{BB962C8B-B14F-4D97-AF65-F5344CB8AC3E}">
        <p14:creationId xmlns:p14="http://schemas.microsoft.com/office/powerpoint/2010/main" val="258903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CBCEDE-55F8-4394-823E-760B4560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Βασικός στόχος της Π.Ε. Γρεβενών: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197FCE9-DBBD-4674-AC10-32133DE2B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</a:t>
            </a:r>
            <a:r>
              <a:rPr lang="el-GR" u="sng" dirty="0"/>
              <a:t>καλύτερη δυνατή εξυπηρέτηση του πολίτη</a:t>
            </a:r>
            <a:r>
              <a:rPr lang="el-GR" dirty="0"/>
              <a:t>, δίνοντας ιδιαίτερη προσοχή τους παρακάτω τομείς:</a:t>
            </a:r>
          </a:p>
          <a:p>
            <a:pPr lvl="1"/>
            <a:r>
              <a:rPr lang="el-GR" dirty="0"/>
              <a:t>Ασφαλή μετακίνηση πολιτών στο επαρχιακό οδικό δίκτυο</a:t>
            </a:r>
          </a:p>
          <a:p>
            <a:pPr lvl="1"/>
            <a:r>
              <a:rPr lang="el-GR" dirty="0"/>
              <a:t>Υποστήριξη μαθητών</a:t>
            </a:r>
          </a:p>
          <a:p>
            <a:pPr lvl="1"/>
            <a:r>
              <a:rPr lang="el-GR" dirty="0"/>
              <a:t>Υποστήριξη αγροτών και κτηνοτρόφων</a:t>
            </a:r>
          </a:p>
          <a:p>
            <a:pPr lvl="1"/>
            <a:r>
              <a:rPr lang="el-GR" dirty="0"/>
              <a:t>Διατήρηση της ιστορίας &amp; του πολιτισμού του τόπου</a:t>
            </a:r>
          </a:p>
          <a:p>
            <a:pPr lvl="1"/>
            <a:r>
              <a:rPr lang="el-GR" dirty="0"/>
              <a:t>Απορρόφηση ανθρώπινου δυναμικού</a:t>
            </a:r>
          </a:p>
          <a:p>
            <a:pPr lvl="1"/>
            <a:r>
              <a:rPr lang="el-GR" dirty="0"/>
              <a:t>Προστασία εμπόρων και καταναλωτών</a:t>
            </a:r>
          </a:p>
          <a:p>
            <a:pPr lvl="1"/>
            <a:r>
              <a:rPr lang="el-GR" dirty="0"/>
              <a:t>Διασφάλιση της δημόσιας υγείας</a:t>
            </a:r>
          </a:p>
          <a:p>
            <a:pPr lvl="1"/>
            <a:r>
              <a:rPr lang="el-GR" dirty="0"/>
              <a:t>Υποστήριξη υπαλλήλων της Π.Ε. Γρεβενών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357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324524-8DFA-4639-8FA0-42F5CD2EB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Τεχνικών Έργων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BDA67E-FA25-4786-B656-F72A962B5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Ασφαλής μετακίνηση πολιτών στο επαρχιακό οδικό δίκτυο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Οδοποιία</a:t>
            </a:r>
          </a:p>
          <a:p>
            <a:pPr lvl="2"/>
            <a:r>
              <a:rPr lang="el-GR" dirty="0"/>
              <a:t>Συντήρηση ασφαλτικού οδοστρώματος (146.251,66€)</a:t>
            </a:r>
          </a:p>
          <a:p>
            <a:pPr lvl="2"/>
            <a:r>
              <a:rPr lang="el-GR" dirty="0"/>
              <a:t>Βελτίωση οδών (1.638.905,13€)</a:t>
            </a:r>
          </a:p>
          <a:p>
            <a:pPr lvl="2"/>
            <a:r>
              <a:rPr lang="el-GR" dirty="0"/>
              <a:t>Αποχιονισμός (977.487,74€)</a:t>
            </a:r>
          </a:p>
          <a:p>
            <a:pPr lvl="2"/>
            <a:r>
              <a:rPr lang="el-GR" dirty="0"/>
              <a:t>Σταθεροποίηση πρανών (45.900,01€)</a:t>
            </a:r>
            <a:endParaRPr lang="el-GR" b="1" dirty="0"/>
          </a:p>
          <a:p>
            <a:pPr lvl="1"/>
            <a:r>
              <a:rPr lang="el-GR" dirty="0"/>
              <a:t>Συνολικό ποσό συμβάσεων:</a:t>
            </a:r>
            <a:r>
              <a:rPr lang="el-GR" b="1" dirty="0"/>
              <a:t> </a:t>
            </a:r>
            <a:r>
              <a:rPr lang="el-GR" b="1" dirty="0">
                <a:solidFill>
                  <a:srgbClr val="FFFF00"/>
                </a:solidFill>
              </a:rPr>
              <a:t>3.516.297,68€</a:t>
            </a:r>
          </a:p>
          <a:p>
            <a:pPr lvl="1"/>
            <a:r>
              <a:rPr lang="el-GR" dirty="0"/>
              <a:t>Μελέτες που αναμένεται να υπογραφεί η σύμβαση – Συνολικό ποσό: 7</a:t>
            </a:r>
            <a:r>
              <a:rPr lang="en-US" dirty="0"/>
              <a:t>61</a:t>
            </a:r>
            <a:r>
              <a:rPr lang="el-GR" dirty="0"/>
              <a:t>.753,</a:t>
            </a:r>
            <a:r>
              <a:rPr lang="en-US" dirty="0"/>
              <a:t>06</a:t>
            </a:r>
            <a:r>
              <a:rPr lang="el-GR" dirty="0"/>
              <a:t>€</a:t>
            </a:r>
          </a:p>
          <a:p>
            <a:pPr lvl="1"/>
            <a:r>
              <a:rPr lang="el-GR" dirty="0"/>
              <a:t>Μελέτες στο ΠΔΕ: 1.999.702,98 €</a:t>
            </a:r>
          </a:p>
          <a:p>
            <a:pPr lvl="1"/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32741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CFFF1E-295C-4B25-B9D6-8362E2CC9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Τεχνικών Έργων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6D64D4-FCC5-494A-9DE7-22149868F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7934325" cy="4810125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Υποστήριξη μαθητών</a:t>
            </a:r>
          </a:p>
          <a:p>
            <a:pPr lvl="1"/>
            <a:r>
              <a:rPr lang="el-GR" dirty="0"/>
              <a:t>Δύο (2) από τα κτιριακά έργα αφορούν στη </a:t>
            </a:r>
            <a:r>
              <a:rPr lang="el-GR" b="1" dirty="0">
                <a:solidFill>
                  <a:srgbClr val="FFFF00"/>
                </a:solidFill>
              </a:rPr>
              <a:t>συντήρηση σχολικών μονάδων </a:t>
            </a:r>
            <a:r>
              <a:rPr lang="el-GR" dirty="0"/>
              <a:t>στους Δήμους Γρεβενών και </a:t>
            </a:r>
            <a:r>
              <a:rPr lang="el-GR" dirty="0" err="1"/>
              <a:t>Δεσκάτης</a:t>
            </a:r>
            <a:endParaRPr lang="el-GR" dirty="0"/>
          </a:p>
          <a:p>
            <a:r>
              <a:rPr lang="el-GR" dirty="0"/>
              <a:t>Υποστήριξη αγροτών και κτηνοτρόφων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Αρδευτικά</a:t>
            </a:r>
            <a:r>
              <a:rPr lang="el-GR" dirty="0"/>
              <a:t> έργα </a:t>
            </a:r>
          </a:p>
          <a:p>
            <a:pPr lvl="2"/>
            <a:r>
              <a:rPr lang="el-GR" dirty="0"/>
              <a:t>Βελτίωση </a:t>
            </a:r>
            <a:r>
              <a:rPr lang="el-GR" dirty="0" err="1"/>
              <a:t>γεωφράγματος</a:t>
            </a:r>
            <a:r>
              <a:rPr lang="el-GR" dirty="0"/>
              <a:t> </a:t>
            </a:r>
            <a:r>
              <a:rPr lang="el-GR" dirty="0" err="1"/>
              <a:t>Δασοχωρίου</a:t>
            </a:r>
            <a:r>
              <a:rPr lang="el-GR" dirty="0"/>
              <a:t>. συνολικό ποσό συμβάσεων: 122.285,50€</a:t>
            </a:r>
          </a:p>
          <a:p>
            <a:pPr lvl="2"/>
            <a:r>
              <a:rPr lang="el-GR" dirty="0"/>
              <a:t>Εργασίες βελτίωσης – εκσυγχρονισμού υφιστάμενου αρδευτικού Καρπερού Δήμητρας Δήμου </a:t>
            </a:r>
            <a:r>
              <a:rPr lang="el-GR" dirty="0" err="1"/>
              <a:t>Δεσκάτης</a:t>
            </a:r>
            <a:r>
              <a:rPr lang="el-GR" dirty="0"/>
              <a:t>, προϋπολογισμός 2.180.000€</a:t>
            </a:r>
          </a:p>
          <a:p>
            <a:pPr lvl="1"/>
            <a:r>
              <a:rPr lang="el-GR" dirty="0">
                <a:solidFill>
                  <a:srgbClr val="FFFF00"/>
                </a:solidFill>
              </a:rPr>
              <a:t>Αντιπλημμυρικά</a:t>
            </a:r>
            <a:r>
              <a:rPr lang="el-GR" dirty="0"/>
              <a:t> έργα – καθαρισμός κοιτών ποταμών</a:t>
            </a:r>
          </a:p>
          <a:p>
            <a:pPr lvl="1"/>
            <a:r>
              <a:rPr lang="el-GR" dirty="0"/>
              <a:t>Μελέτες για </a:t>
            </a:r>
            <a:r>
              <a:rPr lang="el-GR" dirty="0">
                <a:solidFill>
                  <a:srgbClr val="FFFF00"/>
                </a:solidFill>
              </a:rPr>
              <a:t>βελτίωση πρόσβασης </a:t>
            </a:r>
            <a:r>
              <a:rPr lang="el-GR" dirty="0" err="1">
                <a:solidFill>
                  <a:srgbClr val="FFFF00"/>
                </a:solidFill>
              </a:rPr>
              <a:t>σταυλικών</a:t>
            </a:r>
            <a:r>
              <a:rPr lang="el-GR" dirty="0">
                <a:solidFill>
                  <a:srgbClr val="FFFF00"/>
                </a:solidFill>
              </a:rPr>
              <a:t> και βιομηχανικών εγκαταστάσεων</a:t>
            </a:r>
            <a:r>
              <a:rPr lang="el-GR" dirty="0"/>
              <a:t>, προϋπολογισμού: 11.350.000€</a:t>
            </a:r>
          </a:p>
          <a:p>
            <a:pPr lvl="1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311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190089-4CB4-490D-A063-F47246DB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Τεχνικών Έργων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F89C9A-6EF7-4498-82A9-C0C887D29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Διατήρηση ιστορίας &amp; πολιτισμού</a:t>
            </a:r>
          </a:p>
          <a:p>
            <a:pPr lvl="1"/>
            <a:r>
              <a:rPr lang="el-GR" dirty="0"/>
              <a:t>Ένα (1) έργο και 6 (έξι) μελέτες για </a:t>
            </a:r>
            <a:r>
              <a:rPr lang="el-GR" dirty="0">
                <a:solidFill>
                  <a:srgbClr val="FFFF00"/>
                </a:solidFill>
              </a:rPr>
              <a:t>σωστικές επεμβάσεις</a:t>
            </a:r>
            <a:r>
              <a:rPr lang="el-GR" dirty="0"/>
              <a:t> σε πέτρινα γεφύρια και ναούς της Π.Ε. Γρεβενών.</a:t>
            </a:r>
          </a:p>
          <a:p>
            <a:pPr lvl="2"/>
            <a:r>
              <a:rPr lang="el-GR" dirty="0"/>
              <a:t>Ποσό σύμβασης έργου (</a:t>
            </a:r>
            <a:r>
              <a:rPr lang="el-GR" dirty="0" err="1"/>
              <a:t>γεφ</a:t>
            </a:r>
            <a:r>
              <a:rPr lang="el-GR" dirty="0"/>
              <a:t>. </a:t>
            </a:r>
            <a:r>
              <a:rPr lang="el-GR" dirty="0" err="1"/>
              <a:t>Ματσαγκάνη</a:t>
            </a:r>
            <a:r>
              <a:rPr lang="el-GR" dirty="0"/>
              <a:t>): 9.380€</a:t>
            </a:r>
          </a:p>
          <a:p>
            <a:pPr lvl="2"/>
            <a:r>
              <a:rPr lang="el-GR" dirty="0"/>
              <a:t>Προϋπολογισμός μελετών: 56.000€</a:t>
            </a:r>
          </a:p>
          <a:p>
            <a:pPr lvl="1"/>
            <a:r>
              <a:rPr lang="el-GR" dirty="0"/>
              <a:t>Έχουν υποβληθεί τεχνικά δελτία και αναμένεται ένταξη για </a:t>
            </a:r>
          </a:p>
          <a:p>
            <a:pPr lvl="2"/>
            <a:r>
              <a:rPr lang="el-GR" dirty="0">
                <a:solidFill>
                  <a:srgbClr val="FFFF00"/>
                </a:solidFill>
              </a:rPr>
              <a:t>Αποκατάσταση Ιεράς Μονής Παμμεγίστων Ταξιαρχών Ν. Γρεβενών</a:t>
            </a:r>
            <a:r>
              <a:rPr lang="el-GR" dirty="0"/>
              <a:t> με προϋπολογισμό 1.010.600€</a:t>
            </a:r>
          </a:p>
          <a:p>
            <a:pPr lvl="2"/>
            <a:r>
              <a:rPr lang="el-GR" dirty="0">
                <a:solidFill>
                  <a:srgbClr val="FFFF00"/>
                </a:solidFill>
              </a:rPr>
              <a:t>Αποκατάσταση Ιερού Ναού Αγίων Θεοδώρων </a:t>
            </a:r>
            <a:r>
              <a:rPr lang="el-GR" dirty="0" err="1">
                <a:solidFill>
                  <a:srgbClr val="FFFF00"/>
                </a:solidFill>
              </a:rPr>
              <a:t>Μαυρονόρους</a:t>
            </a:r>
            <a:r>
              <a:rPr lang="el-GR" dirty="0">
                <a:solidFill>
                  <a:srgbClr val="FFFF00"/>
                </a:solidFill>
              </a:rPr>
              <a:t> </a:t>
            </a:r>
            <a:r>
              <a:rPr lang="el-GR" dirty="0" err="1">
                <a:solidFill>
                  <a:srgbClr val="FFFF00"/>
                </a:solidFill>
              </a:rPr>
              <a:t>Ν.Γρεβενών</a:t>
            </a:r>
            <a:r>
              <a:rPr lang="el-GR" dirty="0">
                <a:solidFill>
                  <a:srgbClr val="FFFF00"/>
                </a:solidFill>
              </a:rPr>
              <a:t> </a:t>
            </a:r>
            <a:r>
              <a:rPr lang="el-GR" dirty="0"/>
              <a:t>με προϋπολογισμό 428.000€</a:t>
            </a:r>
          </a:p>
        </p:txBody>
      </p:sp>
    </p:spTree>
    <p:extLst>
      <p:ext uri="{BB962C8B-B14F-4D97-AF65-F5344CB8AC3E}">
        <p14:creationId xmlns:p14="http://schemas.microsoft.com/office/powerpoint/2010/main" val="233444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8781F2-BF86-4C28-BF80-37EE46D09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Διοικητικού - Οικονομικού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D85A82-96FA-4FEB-9810-895596EB3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Ασφαλής μετακίνηση των πολιτών και υποστήριξη των μαθητών, με την υλοποίηση σχετικών διαγωνισμών.</a:t>
            </a:r>
          </a:p>
        </p:txBody>
      </p:sp>
      <p:graphicFrame>
        <p:nvGraphicFramePr>
          <p:cNvPr id="4" name="Γράφημα 3">
            <a:extLst>
              <a:ext uri="{FF2B5EF4-FFF2-40B4-BE49-F238E27FC236}">
                <a16:creationId xmlns:a16="http://schemas.microsoft.com/office/drawing/2014/main" id="{F170C30C-C02F-435F-ABBD-1E599A08E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845417"/>
              </p:ext>
            </p:extLst>
          </p:nvPr>
        </p:nvGraphicFramePr>
        <p:xfrm>
          <a:off x="981075" y="2905124"/>
          <a:ext cx="6724650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68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BDBEF4-1679-4026-874B-9DB614ED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Διοικητικού - Οικονομικού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A34C5E-FAAB-45D9-83E4-5CEF6D8DA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Καθημερινή τακτοποίηση οικονομικών θεμάτων &amp; εξυπηρέτηση – διαχείριση θεμάτων σχετικών με τους υπαλλήλους</a:t>
            </a:r>
            <a:endParaRPr lang="el-GR" b="1" dirty="0"/>
          </a:p>
          <a:p>
            <a:endParaRPr lang="el-GR" dirty="0"/>
          </a:p>
          <a:p>
            <a:r>
              <a:rPr lang="el-GR" dirty="0"/>
              <a:t>Απορρόφηση ανθρώπινου δυναμικού, με πρόσληψη προσωπικού ΙΔΟΧ, επιστημονικού προσωπικού και ατόμων κοινωφελούς απασχόλησης. </a:t>
            </a:r>
          </a:p>
        </p:txBody>
      </p:sp>
    </p:spTree>
    <p:extLst>
      <p:ext uri="{BB962C8B-B14F-4D97-AF65-F5344CB8AC3E}">
        <p14:creationId xmlns:p14="http://schemas.microsoft.com/office/powerpoint/2010/main" val="43910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7CAFC0-5E33-4950-9E08-AE44A1E9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Διεύθυνση Αγροτικής Οικονομίας &amp; Κτηνιατρικής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A182E5-4DBC-41CC-B360-372845385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Υποστήριξη αγροτών και κτηνοτρόφων καθημερινά</a:t>
            </a:r>
          </a:p>
          <a:p>
            <a:r>
              <a:rPr lang="el-GR" dirty="0">
                <a:solidFill>
                  <a:srgbClr val="FFFF00"/>
                </a:solidFill>
              </a:rPr>
              <a:t>Αγροτικός εξηλεκτρισμός </a:t>
            </a:r>
            <a:r>
              <a:rPr lang="el-GR" dirty="0"/>
              <a:t>Π.Ε. Γρεβενών με προϋπολογισμό 50.000€</a:t>
            </a:r>
          </a:p>
          <a:p>
            <a:r>
              <a:rPr lang="el-GR" dirty="0"/>
              <a:t>238 αιτήσεις για ένταξη στο </a:t>
            </a:r>
            <a:r>
              <a:rPr lang="el-GR" dirty="0" err="1"/>
              <a:t>Υπομέτρο</a:t>
            </a:r>
            <a:r>
              <a:rPr lang="el-GR" dirty="0"/>
              <a:t> 4.1 – </a:t>
            </a:r>
            <a:r>
              <a:rPr lang="el-GR" dirty="0">
                <a:solidFill>
                  <a:srgbClr val="FFFF00"/>
                </a:solidFill>
              </a:rPr>
              <a:t>έγκριση σχεδίων βελτίωσης</a:t>
            </a:r>
          </a:p>
          <a:p>
            <a:pPr lvl="1"/>
            <a:r>
              <a:rPr lang="el-GR" dirty="0"/>
              <a:t>Εγκρίθηκαν </a:t>
            </a:r>
          </a:p>
          <a:p>
            <a:pPr lvl="2"/>
            <a:r>
              <a:rPr lang="el-GR" dirty="0"/>
              <a:t>145 που αφορούν σε φυσικά πρόσωπα</a:t>
            </a:r>
          </a:p>
          <a:p>
            <a:pPr lvl="2"/>
            <a:r>
              <a:rPr lang="el-GR" dirty="0"/>
              <a:t>7 που αφορούν σε συλλογικά σχήματα</a:t>
            </a:r>
          </a:p>
          <a:p>
            <a:r>
              <a:rPr lang="el-GR" dirty="0"/>
              <a:t>15.837 εμβολιασμοί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57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123A72-9205-4054-954C-CFE74B77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Διεύθυνση Ανάπτυξης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37DDD4-06D6-4DD0-A903-EDAA6A8A7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Προστασία Εμπόρων &amp; Καταναλωτών</a:t>
            </a:r>
          </a:p>
          <a:p>
            <a:pPr lvl="1"/>
            <a:r>
              <a:rPr lang="el-GR" sz="2800" dirty="0"/>
              <a:t>502 </a:t>
            </a:r>
            <a:r>
              <a:rPr lang="el-GR" sz="2800" dirty="0" err="1">
                <a:solidFill>
                  <a:srgbClr val="FFFF00"/>
                </a:solidFill>
              </a:rPr>
              <a:t>τιμοληψίες</a:t>
            </a:r>
            <a:r>
              <a:rPr lang="el-GR" sz="2800" dirty="0"/>
              <a:t> νωπών ιχθύων, </a:t>
            </a:r>
            <a:r>
              <a:rPr lang="el-GR" sz="2800" dirty="0" err="1"/>
              <a:t>οπωροκηπευτικών</a:t>
            </a:r>
            <a:r>
              <a:rPr lang="el-GR" sz="2800" dirty="0"/>
              <a:t>, ελαιόλαδου, κρεάτων και πουλερικών, κατεψυγμένων προϊόντων και καυσίμων, με στόχο την προστασία των καταναλωτών,</a:t>
            </a:r>
          </a:p>
          <a:p>
            <a:pPr lvl="1"/>
            <a:r>
              <a:rPr lang="el-GR" sz="2800" dirty="0"/>
              <a:t>60 </a:t>
            </a:r>
            <a:r>
              <a:rPr lang="el-GR" sz="2800" dirty="0">
                <a:solidFill>
                  <a:srgbClr val="FFFF00"/>
                </a:solidFill>
              </a:rPr>
              <a:t>ελέγχους  λαϊκών αγορών και υπαίθριου πλανόδιου εμπορίου </a:t>
            </a:r>
            <a:r>
              <a:rPr lang="el-GR" sz="2800" dirty="0"/>
              <a:t>με στόχο την προάσπιση του υπαίθριου εμπορίου,</a:t>
            </a:r>
          </a:p>
          <a:p>
            <a:pPr lvl="1"/>
            <a:r>
              <a:rPr lang="el-GR" sz="2800" dirty="0"/>
              <a:t>336 </a:t>
            </a:r>
            <a:r>
              <a:rPr lang="el-GR" sz="2800" dirty="0">
                <a:solidFill>
                  <a:srgbClr val="FFFF00"/>
                </a:solidFill>
              </a:rPr>
              <a:t>ελέγχους </a:t>
            </a:r>
            <a:r>
              <a:rPr lang="el-GR" sz="2800" dirty="0"/>
              <a:t>επιχειρήσεων και λαϊκών αγορών με στόχο τον περιορισμό της διασποράς του </a:t>
            </a:r>
            <a:r>
              <a:rPr lang="el-GR" sz="2800" dirty="0" err="1"/>
              <a:t>κορωνοϊού</a:t>
            </a:r>
            <a:r>
              <a:rPr lang="el-GR" sz="2800" dirty="0"/>
              <a:t> </a:t>
            </a:r>
            <a:r>
              <a:rPr lang="en-US" sz="2800" dirty="0" err="1"/>
              <a:t>Covid</a:t>
            </a:r>
            <a:r>
              <a:rPr lang="el-GR" sz="2800" dirty="0"/>
              <a:t>-19.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5780037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789</Words>
  <Application>Microsoft Office PowerPoint</Application>
  <PresentationFormat>Προβολή στην οθόνη (4:3)</PresentationFormat>
  <Paragraphs>113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 2</vt:lpstr>
      <vt:lpstr>Technic</vt:lpstr>
      <vt:lpstr>Παρουσίαση του PowerPoint</vt:lpstr>
      <vt:lpstr>Βασικός στόχος της Π.Ε. Γρεβενών:</vt:lpstr>
      <vt:lpstr>Διεύθυνση Τεχνικών Έργων</vt:lpstr>
      <vt:lpstr>Διεύθυνση Τεχνικών Έργων</vt:lpstr>
      <vt:lpstr>Διεύθυνση Τεχνικών Έργων</vt:lpstr>
      <vt:lpstr>Διεύθυνση Διοικητικού - Οικονομικού</vt:lpstr>
      <vt:lpstr>Διεύθυνση Διοικητικού - Οικονομικού</vt:lpstr>
      <vt:lpstr>Διεύθυνση Αγροτικής Οικονομίας &amp; Κτηνιατρικής</vt:lpstr>
      <vt:lpstr>Διεύθυνση Ανάπτυξης</vt:lpstr>
      <vt:lpstr>Διεύθυνση Ανάπτυξης</vt:lpstr>
      <vt:lpstr>Διεύθυνση Μεταφορών</vt:lpstr>
      <vt:lpstr>Διεύθυνση Δημόσιας Υγείας &amp; Κοινωνικής Μέριμνας</vt:lpstr>
      <vt:lpstr>Τμήμα Πολιτικής Προστασίας</vt:lpstr>
      <vt:lpstr>Τμήμα Περιβάλλοντος &amp; Υδροοικονομίας</vt:lpstr>
      <vt:lpstr>Τμήμα Πληροφορικής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ΚΑΡΑΓΕΩΡΓΟΥ ΒΑΣΙΛΙΚΗ</cp:lastModifiedBy>
  <cp:revision>94</cp:revision>
  <dcterms:created xsi:type="dcterms:W3CDTF">2012-02-07T15:16:18Z</dcterms:created>
  <dcterms:modified xsi:type="dcterms:W3CDTF">2021-01-22T08:19:34Z</dcterms:modified>
</cp:coreProperties>
</file>